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86" r:id="rId4"/>
    <p:sldId id="275" r:id="rId5"/>
    <p:sldId id="309" r:id="rId6"/>
    <p:sldId id="277" r:id="rId7"/>
    <p:sldId id="292" r:id="rId8"/>
    <p:sldId id="279" r:id="rId9"/>
    <p:sldId id="274" r:id="rId10"/>
    <p:sldId id="258" r:id="rId11"/>
    <p:sldId id="267" r:id="rId12"/>
    <p:sldId id="260" r:id="rId13"/>
    <p:sldId id="269" r:id="rId14"/>
    <p:sldId id="264" r:id="rId15"/>
    <p:sldId id="265" r:id="rId16"/>
    <p:sldId id="294" r:id="rId17"/>
    <p:sldId id="303" r:id="rId18"/>
    <p:sldId id="304" r:id="rId19"/>
    <p:sldId id="305" r:id="rId20"/>
    <p:sldId id="306" r:id="rId21"/>
    <p:sldId id="293" r:id="rId22"/>
    <p:sldId id="307" r:id="rId23"/>
    <p:sldId id="302" r:id="rId24"/>
    <p:sldId id="263" r:id="rId25"/>
    <p:sldId id="285" r:id="rId26"/>
    <p:sldId id="291" r:id="rId27"/>
    <p:sldId id="282" r:id="rId28"/>
    <p:sldId id="295" r:id="rId29"/>
    <p:sldId id="297" r:id="rId30"/>
    <p:sldId id="283" r:id="rId31"/>
    <p:sldId id="296" r:id="rId32"/>
    <p:sldId id="300" r:id="rId33"/>
    <p:sldId id="299" r:id="rId34"/>
    <p:sldId id="284" r:id="rId35"/>
    <p:sldId id="30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88"/>
    <p:restoredTop sz="91349"/>
  </p:normalViewPr>
  <p:slideViewPr>
    <p:cSldViewPr snapToGrid="0" snapToObjects="1">
      <p:cViewPr>
        <p:scale>
          <a:sx n="107" d="100"/>
          <a:sy n="107" d="100"/>
        </p:scale>
        <p:origin x="-384" y="-504"/>
      </p:cViewPr>
      <p:guideLst/>
    </p:cSldViewPr>
  </p:slideViewPr>
  <p:notesTextViewPr>
    <p:cViewPr>
      <p:scale>
        <a:sx n="1" d="1"/>
        <a:sy n="1" d="1"/>
      </p:scale>
      <p:origin x="0" y="0"/>
    </p:cViewPr>
  </p:notesTextViewPr>
  <p:notesViewPr>
    <p:cSldViewPr snapToGrid="0" snapToObjects="1">
      <p:cViewPr varScale="1">
        <p:scale>
          <a:sx n="80" d="100"/>
          <a:sy n="80" d="100"/>
        </p:scale>
        <p:origin x="244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594A1-DDE1-EB4C-94C1-F88500BC35BA}" type="datetimeFigureOut">
              <a:rPr lang="en-US" smtClean="0"/>
              <a:t>12/1/20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4839A-9F08-764D-91AA-A9FC59A9DE5B}" type="slidenum">
              <a:rPr lang="en-US" smtClean="0"/>
              <a:t>‹#›</a:t>
            </a:fld>
            <a:endParaRPr lang="en-US" dirty="0"/>
          </a:p>
        </p:txBody>
      </p:sp>
    </p:spTree>
    <p:extLst>
      <p:ext uri="{BB962C8B-B14F-4D97-AF65-F5344CB8AC3E}">
        <p14:creationId xmlns:p14="http://schemas.microsoft.com/office/powerpoint/2010/main" val="325686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faculty handbook, which we are ignoring here, but which should be consistent with the AAUP principles</a:t>
            </a:r>
          </a:p>
        </p:txBody>
      </p:sp>
      <p:sp>
        <p:nvSpPr>
          <p:cNvPr id="4" name="Slide Number Placeholder 3"/>
          <p:cNvSpPr>
            <a:spLocks noGrp="1"/>
          </p:cNvSpPr>
          <p:nvPr>
            <p:ph type="sldNum" sz="quarter" idx="5"/>
          </p:nvPr>
        </p:nvSpPr>
        <p:spPr/>
        <p:txBody>
          <a:bodyPr/>
          <a:lstStyle/>
          <a:p>
            <a:fld id="{49E4839A-9F08-764D-91AA-A9FC59A9DE5B}" type="slidenum">
              <a:rPr lang="en-US" smtClean="0"/>
              <a:t>1</a:t>
            </a:fld>
            <a:endParaRPr lang="en-US" dirty="0"/>
          </a:p>
        </p:txBody>
      </p:sp>
    </p:spTree>
    <p:extLst>
      <p:ext uri="{BB962C8B-B14F-4D97-AF65-F5344CB8AC3E}">
        <p14:creationId xmlns:p14="http://schemas.microsoft.com/office/powerpoint/2010/main" val="2696906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120 Red Book</a:t>
            </a:r>
          </a:p>
        </p:txBody>
      </p:sp>
      <p:sp>
        <p:nvSpPr>
          <p:cNvPr id="4" name="Slide Number Placeholder 3"/>
          <p:cNvSpPr>
            <a:spLocks noGrp="1"/>
          </p:cNvSpPr>
          <p:nvPr>
            <p:ph type="sldNum" sz="quarter" idx="5"/>
          </p:nvPr>
        </p:nvSpPr>
        <p:spPr/>
        <p:txBody>
          <a:bodyPr/>
          <a:lstStyle/>
          <a:p>
            <a:fld id="{49E4839A-9F08-764D-91AA-A9FC59A9DE5B}" type="slidenum">
              <a:rPr lang="en-US" smtClean="0"/>
              <a:t>15</a:t>
            </a:fld>
            <a:endParaRPr lang="en-US" dirty="0"/>
          </a:p>
        </p:txBody>
      </p:sp>
    </p:spTree>
    <p:extLst>
      <p:ext uri="{BB962C8B-B14F-4D97-AF65-F5344CB8AC3E}">
        <p14:creationId xmlns:p14="http://schemas.microsoft.com/office/powerpoint/2010/main" val="4139462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292 and p. 292 Red Book, “The Role of the Faculty in Conditions of Financial Exigency”</a:t>
            </a:r>
          </a:p>
        </p:txBody>
      </p:sp>
      <p:sp>
        <p:nvSpPr>
          <p:cNvPr id="4" name="Slide Number Placeholder 3"/>
          <p:cNvSpPr>
            <a:spLocks noGrp="1"/>
          </p:cNvSpPr>
          <p:nvPr>
            <p:ph type="sldNum" sz="quarter" idx="5"/>
          </p:nvPr>
        </p:nvSpPr>
        <p:spPr/>
        <p:txBody>
          <a:bodyPr/>
          <a:lstStyle/>
          <a:p>
            <a:fld id="{49E4839A-9F08-764D-91AA-A9FC59A9DE5B}" type="slidenum">
              <a:rPr lang="en-US" smtClean="0"/>
              <a:t>16</a:t>
            </a:fld>
            <a:endParaRPr lang="en-US" dirty="0"/>
          </a:p>
        </p:txBody>
      </p:sp>
    </p:spTree>
    <p:extLst>
      <p:ext uri="{BB962C8B-B14F-4D97-AF65-F5344CB8AC3E}">
        <p14:creationId xmlns:p14="http://schemas.microsoft.com/office/powerpoint/2010/main" val="1967329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 “Introduction to the AAUP Special Report on its investigation of Katrina”</a:t>
            </a:r>
          </a:p>
        </p:txBody>
      </p:sp>
      <p:sp>
        <p:nvSpPr>
          <p:cNvPr id="4" name="Slide Number Placeholder 3"/>
          <p:cNvSpPr>
            <a:spLocks noGrp="1"/>
          </p:cNvSpPr>
          <p:nvPr>
            <p:ph type="sldNum" sz="quarter" idx="5"/>
          </p:nvPr>
        </p:nvSpPr>
        <p:spPr/>
        <p:txBody>
          <a:bodyPr/>
          <a:lstStyle/>
          <a:p>
            <a:fld id="{49E4839A-9F08-764D-91AA-A9FC59A9DE5B}" type="slidenum">
              <a:rPr lang="en-US" smtClean="0"/>
              <a:t>18</a:t>
            </a:fld>
            <a:endParaRPr lang="en-US" dirty="0"/>
          </a:p>
        </p:txBody>
      </p:sp>
    </p:spTree>
    <p:extLst>
      <p:ext uri="{BB962C8B-B14F-4D97-AF65-F5344CB8AC3E}">
        <p14:creationId xmlns:p14="http://schemas.microsoft.com/office/powerpoint/2010/main" val="212793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 “Conclusion AAUP Report on Katrina”</a:t>
            </a:r>
          </a:p>
        </p:txBody>
      </p:sp>
      <p:sp>
        <p:nvSpPr>
          <p:cNvPr id="4" name="Slide Number Placeholder 3"/>
          <p:cNvSpPr>
            <a:spLocks noGrp="1"/>
          </p:cNvSpPr>
          <p:nvPr>
            <p:ph type="sldNum" sz="quarter" idx="5"/>
          </p:nvPr>
        </p:nvSpPr>
        <p:spPr/>
        <p:txBody>
          <a:bodyPr/>
          <a:lstStyle/>
          <a:p>
            <a:fld id="{49E4839A-9F08-764D-91AA-A9FC59A9DE5B}" type="slidenum">
              <a:rPr lang="en-US" smtClean="0"/>
              <a:t>20</a:t>
            </a:fld>
            <a:endParaRPr lang="en-US" dirty="0"/>
          </a:p>
        </p:txBody>
      </p:sp>
    </p:spTree>
    <p:extLst>
      <p:ext uri="{BB962C8B-B14F-4D97-AF65-F5344CB8AC3E}">
        <p14:creationId xmlns:p14="http://schemas.microsoft.com/office/powerpoint/2010/main" val="1374201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Black’s Law Dictionary</a:t>
            </a:r>
          </a:p>
        </p:txBody>
      </p:sp>
      <p:sp>
        <p:nvSpPr>
          <p:cNvPr id="4" name="Slide Number Placeholder 3"/>
          <p:cNvSpPr>
            <a:spLocks noGrp="1"/>
          </p:cNvSpPr>
          <p:nvPr>
            <p:ph type="sldNum" sz="quarter" idx="5"/>
          </p:nvPr>
        </p:nvSpPr>
        <p:spPr/>
        <p:txBody>
          <a:bodyPr/>
          <a:lstStyle/>
          <a:p>
            <a:fld id="{49E4839A-9F08-764D-91AA-A9FC59A9DE5B}" type="slidenum">
              <a:rPr lang="en-US" smtClean="0"/>
              <a:t>21</a:t>
            </a:fld>
            <a:endParaRPr lang="en-US" dirty="0"/>
          </a:p>
        </p:txBody>
      </p:sp>
    </p:spTree>
    <p:extLst>
      <p:ext uri="{BB962C8B-B14F-4D97-AF65-F5344CB8AC3E}">
        <p14:creationId xmlns:p14="http://schemas.microsoft.com/office/powerpoint/2010/main" val="191998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AAUP summer bulletin 2020, </a:t>
            </a:r>
          </a:p>
        </p:txBody>
      </p:sp>
      <p:sp>
        <p:nvSpPr>
          <p:cNvPr id="4" name="Slide Number Placeholder 3"/>
          <p:cNvSpPr>
            <a:spLocks noGrp="1"/>
          </p:cNvSpPr>
          <p:nvPr>
            <p:ph type="sldNum" sz="quarter" idx="5"/>
          </p:nvPr>
        </p:nvSpPr>
        <p:spPr/>
        <p:txBody>
          <a:bodyPr/>
          <a:lstStyle/>
          <a:p>
            <a:fld id="{49E4839A-9F08-764D-91AA-A9FC59A9DE5B}" type="slidenum">
              <a:rPr lang="en-US" smtClean="0"/>
              <a:t>25</a:t>
            </a:fld>
            <a:endParaRPr lang="en-US" dirty="0"/>
          </a:p>
        </p:txBody>
      </p:sp>
    </p:spTree>
    <p:extLst>
      <p:ext uri="{BB962C8B-B14F-4D97-AF65-F5344CB8AC3E}">
        <p14:creationId xmlns:p14="http://schemas.microsoft.com/office/powerpoint/2010/main" val="964550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61 AAUP summer bulletin 2020</a:t>
            </a:r>
          </a:p>
        </p:txBody>
      </p:sp>
      <p:sp>
        <p:nvSpPr>
          <p:cNvPr id="4" name="Slide Number Placeholder 3"/>
          <p:cNvSpPr>
            <a:spLocks noGrp="1"/>
          </p:cNvSpPr>
          <p:nvPr>
            <p:ph type="sldNum" sz="quarter" idx="5"/>
          </p:nvPr>
        </p:nvSpPr>
        <p:spPr/>
        <p:txBody>
          <a:bodyPr/>
          <a:lstStyle/>
          <a:p>
            <a:fld id="{49E4839A-9F08-764D-91AA-A9FC59A9DE5B}" type="slidenum">
              <a:rPr lang="en-US" smtClean="0"/>
              <a:t>26</a:t>
            </a:fld>
            <a:endParaRPr lang="en-US" dirty="0"/>
          </a:p>
        </p:txBody>
      </p:sp>
    </p:spTree>
    <p:extLst>
      <p:ext uri="{BB962C8B-B14F-4D97-AF65-F5344CB8AC3E}">
        <p14:creationId xmlns:p14="http://schemas.microsoft.com/office/powerpoint/2010/main" val="3872301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Policies on Academic Freedom, Dismissal for Cause, Financial Exigency, and Program Discontinuance, aaup summer bulletin 2020, p. 61</a:t>
            </a:r>
          </a:p>
        </p:txBody>
      </p:sp>
      <p:sp>
        <p:nvSpPr>
          <p:cNvPr id="4" name="Slide Number Placeholder 3"/>
          <p:cNvSpPr>
            <a:spLocks noGrp="1"/>
          </p:cNvSpPr>
          <p:nvPr>
            <p:ph type="sldNum" sz="quarter" idx="5"/>
          </p:nvPr>
        </p:nvSpPr>
        <p:spPr/>
        <p:txBody>
          <a:bodyPr/>
          <a:lstStyle/>
          <a:p>
            <a:fld id="{49E4839A-9F08-764D-91AA-A9FC59A9DE5B}" type="slidenum">
              <a:rPr lang="en-US" smtClean="0"/>
              <a:t>27</a:t>
            </a:fld>
            <a:endParaRPr lang="en-US" dirty="0"/>
          </a:p>
        </p:txBody>
      </p:sp>
    </p:spTree>
    <p:extLst>
      <p:ext uri="{BB962C8B-B14F-4D97-AF65-F5344CB8AC3E}">
        <p14:creationId xmlns:p14="http://schemas.microsoft.com/office/powerpoint/2010/main" val="1141614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294</a:t>
            </a:r>
          </a:p>
        </p:txBody>
      </p:sp>
      <p:sp>
        <p:nvSpPr>
          <p:cNvPr id="4" name="Slide Number Placeholder 3"/>
          <p:cNvSpPr>
            <a:spLocks noGrp="1"/>
          </p:cNvSpPr>
          <p:nvPr>
            <p:ph type="sldNum" sz="quarter" idx="5"/>
          </p:nvPr>
        </p:nvSpPr>
        <p:spPr/>
        <p:txBody>
          <a:bodyPr/>
          <a:lstStyle/>
          <a:p>
            <a:fld id="{49E4839A-9F08-764D-91AA-A9FC59A9DE5B}" type="slidenum">
              <a:rPr lang="en-US" smtClean="0"/>
              <a:t>29</a:t>
            </a:fld>
            <a:endParaRPr lang="en-US" dirty="0"/>
          </a:p>
        </p:txBody>
      </p:sp>
    </p:spTree>
    <p:extLst>
      <p:ext uri="{BB962C8B-B14F-4D97-AF65-F5344CB8AC3E}">
        <p14:creationId xmlns:p14="http://schemas.microsoft.com/office/powerpoint/2010/main" val="3627631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4c of the recommended institutional regulations, AAU people attend summer 2020 page 61</a:t>
            </a:r>
          </a:p>
        </p:txBody>
      </p:sp>
      <p:sp>
        <p:nvSpPr>
          <p:cNvPr id="4" name="Slide Number Placeholder 3"/>
          <p:cNvSpPr>
            <a:spLocks noGrp="1"/>
          </p:cNvSpPr>
          <p:nvPr>
            <p:ph type="sldNum" sz="quarter" idx="5"/>
          </p:nvPr>
        </p:nvSpPr>
        <p:spPr/>
        <p:txBody>
          <a:bodyPr/>
          <a:lstStyle/>
          <a:p>
            <a:fld id="{49E4839A-9F08-764D-91AA-A9FC59A9DE5B}" type="slidenum">
              <a:rPr lang="en-US" smtClean="0"/>
              <a:t>30</a:t>
            </a:fld>
            <a:endParaRPr lang="en-US" dirty="0"/>
          </a:p>
        </p:txBody>
      </p:sp>
    </p:spTree>
    <p:extLst>
      <p:ext uri="{BB962C8B-B14F-4D97-AF65-F5344CB8AC3E}">
        <p14:creationId xmlns:p14="http://schemas.microsoft.com/office/powerpoint/2010/main" val="323664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https://www.aaup.org/article/one-historian%E2%80%99s-perspective-academic-freedom-and-aaup#.X4yPtUJKh24, </a:t>
            </a:r>
            <a:r>
              <a:rPr lang="en-US" sz="1200" b="1" i="0" kern="1200" dirty="0">
                <a:solidFill>
                  <a:schemeClr val="tx1"/>
                </a:solidFill>
                <a:effectLst/>
                <a:latin typeface="+mn-lt"/>
                <a:ea typeface="+mn-ea"/>
                <a:cs typeface="+mn-cs"/>
              </a:rPr>
              <a:t>One Historian’s Perspective on Academic Freedom and the AAUP</a:t>
            </a:r>
          </a:p>
          <a:p>
            <a:r>
              <a:rPr lang="en-US" sz="1200" b="0" i="1" kern="1200" dirty="0">
                <a:solidFill>
                  <a:schemeClr val="tx1"/>
                </a:solidFill>
                <a:effectLst/>
                <a:latin typeface="+mn-lt"/>
                <a:ea typeface="+mn-ea"/>
                <a:cs typeface="+mn-cs"/>
              </a:rPr>
              <a:t>A former Academe editor considers our profession’s past century and its future.</a:t>
            </a:r>
          </a:p>
          <a:p>
            <a:r>
              <a:rPr lang="en-US" sz="1200" b="0" i="0" kern="1200" dirty="0">
                <a:solidFill>
                  <a:schemeClr val="tx1"/>
                </a:solidFill>
                <a:effectLst/>
                <a:latin typeface="+mn-lt"/>
                <a:ea typeface="+mn-ea"/>
                <a:cs typeface="+mn-cs"/>
              </a:rPr>
              <a:t>By Ellen Schrecker</a:t>
            </a:r>
          </a:p>
          <a:p>
            <a:endParaRPr lang="en-US" dirty="0"/>
          </a:p>
        </p:txBody>
      </p:sp>
      <p:sp>
        <p:nvSpPr>
          <p:cNvPr id="4" name="Slide Number Placeholder 3"/>
          <p:cNvSpPr>
            <a:spLocks noGrp="1"/>
          </p:cNvSpPr>
          <p:nvPr>
            <p:ph type="sldNum" sz="quarter" idx="5"/>
          </p:nvPr>
        </p:nvSpPr>
        <p:spPr/>
        <p:txBody>
          <a:bodyPr/>
          <a:lstStyle/>
          <a:p>
            <a:fld id="{49E4839A-9F08-764D-91AA-A9FC59A9DE5B}" type="slidenum">
              <a:rPr lang="en-US" smtClean="0"/>
              <a:t>2</a:t>
            </a:fld>
            <a:endParaRPr lang="en-US" dirty="0"/>
          </a:p>
        </p:txBody>
      </p:sp>
    </p:spTree>
    <p:extLst>
      <p:ext uri="{BB962C8B-B14F-4D97-AF65-F5344CB8AC3E}">
        <p14:creationId xmlns:p14="http://schemas.microsoft.com/office/powerpoint/2010/main" val="1161687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300 -301</a:t>
            </a:r>
          </a:p>
        </p:txBody>
      </p:sp>
      <p:sp>
        <p:nvSpPr>
          <p:cNvPr id="4" name="Slide Number Placeholder 3"/>
          <p:cNvSpPr>
            <a:spLocks noGrp="1"/>
          </p:cNvSpPr>
          <p:nvPr>
            <p:ph type="sldNum" sz="quarter" idx="5"/>
          </p:nvPr>
        </p:nvSpPr>
        <p:spPr/>
        <p:txBody>
          <a:bodyPr/>
          <a:lstStyle/>
          <a:p>
            <a:fld id="{49E4839A-9F08-764D-91AA-A9FC59A9DE5B}" type="slidenum">
              <a:rPr lang="en-US" smtClean="0"/>
              <a:t>31</a:t>
            </a:fld>
            <a:endParaRPr lang="en-US" dirty="0"/>
          </a:p>
        </p:txBody>
      </p:sp>
    </p:spTree>
    <p:extLst>
      <p:ext uri="{BB962C8B-B14F-4D97-AF65-F5344CB8AC3E}">
        <p14:creationId xmlns:p14="http://schemas.microsoft.com/office/powerpoint/2010/main" val="372220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301</a:t>
            </a:r>
          </a:p>
        </p:txBody>
      </p:sp>
      <p:sp>
        <p:nvSpPr>
          <p:cNvPr id="4" name="Slide Number Placeholder 3"/>
          <p:cNvSpPr>
            <a:spLocks noGrp="1"/>
          </p:cNvSpPr>
          <p:nvPr>
            <p:ph type="sldNum" sz="quarter" idx="5"/>
          </p:nvPr>
        </p:nvSpPr>
        <p:spPr/>
        <p:txBody>
          <a:bodyPr/>
          <a:lstStyle/>
          <a:p>
            <a:fld id="{49E4839A-9F08-764D-91AA-A9FC59A9DE5B}" type="slidenum">
              <a:rPr lang="en-US" smtClean="0"/>
              <a:t>32</a:t>
            </a:fld>
            <a:endParaRPr lang="en-US" dirty="0"/>
          </a:p>
        </p:txBody>
      </p:sp>
    </p:spTree>
    <p:extLst>
      <p:ext uri="{BB962C8B-B14F-4D97-AF65-F5344CB8AC3E}">
        <p14:creationId xmlns:p14="http://schemas.microsoft.com/office/powerpoint/2010/main" val="2554207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 295-296</a:t>
            </a:r>
          </a:p>
        </p:txBody>
      </p:sp>
      <p:sp>
        <p:nvSpPr>
          <p:cNvPr id="4" name="Slide Number Placeholder 3"/>
          <p:cNvSpPr>
            <a:spLocks noGrp="1"/>
          </p:cNvSpPr>
          <p:nvPr>
            <p:ph type="sldNum" sz="quarter" idx="5"/>
          </p:nvPr>
        </p:nvSpPr>
        <p:spPr/>
        <p:txBody>
          <a:bodyPr/>
          <a:lstStyle/>
          <a:p>
            <a:fld id="{49E4839A-9F08-764D-91AA-A9FC59A9DE5B}" type="slidenum">
              <a:rPr lang="en-US" smtClean="0"/>
              <a:t>33</a:t>
            </a:fld>
            <a:endParaRPr lang="en-US" dirty="0"/>
          </a:p>
        </p:txBody>
      </p:sp>
    </p:spTree>
    <p:extLst>
      <p:ext uri="{BB962C8B-B14F-4D97-AF65-F5344CB8AC3E}">
        <p14:creationId xmlns:p14="http://schemas.microsoft.com/office/powerpoint/2010/main" val="639757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 63-64 aaup bulletin 2020</a:t>
            </a:r>
          </a:p>
        </p:txBody>
      </p:sp>
      <p:sp>
        <p:nvSpPr>
          <p:cNvPr id="4" name="Slide Number Placeholder 3"/>
          <p:cNvSpPr>
            <a:spLocks noGrp="1"/>
          </p:cNvSpPr>
          <p:nvPr>
            <p:ph type="sldNum" sz="quarter" idx="5"/>
          </p:nvPr>
        </p:nvSpPr>
        <p:spPr/>
        <p:txBody>
          <a:bodyPr/>
          <a:lstStyle/>
          <a:p>
            <a:fld id="{49E4839A-9F08-764D-91AA-A9FC59A9DE5B}" type="slidenum">
              <a:rPr lang="en-US" smtClean="0"/>
              <a:t>34</a:t>
            </a:fld>
            <a:endParaRPr lang="en-US" dirty="0"/>
          </a:p>
        </p:txBody>
      </p:sp>
    </p:spTree>
    <p:extLst>
      <p:ext uri="{BB962C8B-B14F-4D97-AF65-F5344CB8AC3E}">
        <p14:creationId xmlns:p14="http://schemas.microsoft.com/office/powerpoint/2010/main" val="148663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124 AAUP Red Book 2020</a:t>
            </a:r>
          </a:p>
        </p:txBody>
      </p:sp>
      <p:sp>
        <p:nvSpPr>
          <p:cNvPr id="4" name="Slide Number Placeholder 3"/>
          <p:cNvSpPr>
            <a:spLocks noGrp="1"/>
          </p:cNvSpPr>
          <p:nvPr>
            <p:ph type="sldNum" sz="quarter" idx="5"/>
          </p:nvPr>
        </p:nvSpPr>
        <p:spPr/>
        <p:txBody>
          <a:bodyPr/>
          <a:lstStyle/>
          <a:p>
            <a:fld id="{49E4839A-9F08-764D-91AA-A9FC59A9DE5B}" type="slidenum">
              <a:rPr lang="en-US" smtClean="0"/>
              <a:t>3</a:t>
            </a:fld>
            <a:endParaRPr lang="en-US" dirty="0"/>
          </a:p>
        </p:txBody>
      </p:sp>
    </p:spTree>
    <p:extLst>
      <p:ext uri="{BB962C8B-B14F-4D97-AF65-F5344CB8AC3E}">
        <p14:creationId xmlns:p14="http://schemas.microsoft.com/office/powerpoint/2010/main" val="411856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Quote is from https://www.aaup.org/article/one-historian%E2%80%99s-perspective-academic-freedom-and-aaup#.X4yPtUJKh24, </a:t>
            </a:r>
            <a:r>
              <a:rPr lang="en-US" sz="1200" b="1" i="0" kern="1200" dirty="0">
                <a:solidFill>
                  <a:schemeClr val="tx1"/>
                </a:solidFill>
                <a:effectLst/>
                <a:latin typeface="+mn-lt"/>
                <a:ea typeface="+mn-ea"/>
                <a:cs typeface="+mn-cs"/>
              </a:rPr>
              <a:t>One Historian’s Perspective on Academic Freedom and the AAUP</a:t>
            </a:r>
          </a:p>
          <a:p>
            <a:endParaRPr lang="en-US" dirty="0"/>
          </a:p>
        </p:txBody>
      </p:sp>
      <p:sp>
        <p:nvSpPr>
          <p:cNvPr id="4" name="Slide Number Placeholder 3"/>
          <p:cNvSpPr>
            <a:spLocks noGrp="1"/>
          </p:cNvSpPr>
          <p:nvPr>
            <p:ph type="sldNum" sz="quarter" idx="5"/>
          </p:nvPr>
        </p:nvSpPr>
        <p:spPr/>
        <p:txBody>
          <a:bodyPr/>
          <a:lstStyle/>
          <a:p>
            <a:fld id="{49E4839A-9F08-764D-91AA-A9FC59A9DE5B}" type="slidenum">
              <a:rPr lang="en-US" smtClean="0"/>
              <a:t>6</a:t>
            </a:fld>
            <a:endParaRPr lang="en-US" dirty="0"/>
          </a:p>
        </p:txBody>
      </p:sp>
    </p:spTree>
    <p:extLst>
      <p:ext uri="{BB962C8B-B14F-4D97-AF65-F5344CB8AC3E}">
        <p14:creationId xmlns:p14="http://schemas.microsoft.com/office/powerpoint/2010/main" val="325440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4839A-9F08-764D-91AA-A9FC59A9DE5B}" type="slidenum">
              <a:rPr lang="en-US" smtClean="0"/>
              <a:t>8</a:t>
            </a:fld>
            <a:endParaRPr lang="en-US" dirty="0"/>
          </a:p>
        </p:txBody>
      </p:sp>
    </p:spTree>
    <p:extLst>
      <p:ext uri="{BB962C8B-B14F-4D97-AF65-F5344CB8AC3E}">
        <p14:creationId xmlns:p14="http://schemas.microsoft.com/office/powerpoint/2010/main" val="312405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AAUP webinar on shared governance 2020</a:t>
            </a:r>
          </a:p>
        </p:txBody>
      </p:sp>
      <p:sp>
        <p:nvSpPr>
          <p:cNvPr id="4" name="Slide Number Placeholder 3"/>
          <p:cNvSpPr>
            <a:spLocks noGrp="1"/>
          </p:cNvSpPr>
          <p:nvPr>
            <p:ph type="sldNum" sz="quarter" idx="5"/>
          </p:nvPr>
        </p:nvSpPr>
        <p:spPr/>
        <p:txBody>
          <a:bodyPr/>
          <a:lstStyle/>
          <a:p>
            <a:fld id="{49E4839A-9F08-764D-91AA-A9FC59A9DE5B}" type="slidenum">
              <a:rPr lang="en-US" smtClean="0"/>
              <a:t>11</a:t>
            </a:fld>
            <a:endParaRPr lang="en-US" dirty="0"/>
          </a:p>
        </p:txBody>
      </p:sp>
    </p:spTree>
    <p:extLst>
      <p:ext uri="{BB962C8B-B14F-4D97-AF65-F5344CB8AC3E}">
        <p14:creationId xmlns:p14="http://schemas.microsoft.com/office/powerpoint/2010/main" val="175427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121 Red Book</a:t>
            </a:r>
          </a:p>
        </p:txBody>
      </p:sp>
      <p:sp>
        <p:nvSpPr>
          <p:cNvPr id="4" name="Slide Number Placeholder 3"/>
          <p:cNvSpPr>
            <a:spLocks noGrp="1"/>
          </p:cNvSpPr>
          <p:nvPr>
            <p:ph type="sldNum" sz="quarter" idx="5"/>
          </p:nvPr>
        </p:nvSpPr>
        <p:spPr/>
        <p:txBody>
          <a:bodyPr/>
          <a:lstStyle/>
          <a:p>
            <a:fld id="{49E4839A-9F08-764D-91AA-A9FC59A9DE5B}" type="slidenum">
              <a:rPr lang="en-US" smtClean="0"/>
              <a:t>12</a:t>
            </a:fld>
            <a:endParaRPr lang="en-US" dirty="0"/>
          </a:p>
        </p:txBody>
      </p:sp>
    </p:spTree>
    <p:extLst>
      <p:ext uri="{BB962C8B-B14F-4D97-AF65-F5344CB8AC3E}">
        <p14:creationId xmlns:p14="http://schemas.microsoft.com/office/powerpoint/2010/main" val="130823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162 red book on Affirmative Action plans: Recommended Procedure for Increasing Number of Minority Persons and Women in University Faculties, and aaup 2020 webinar on shared gov.</a:t>
            </a:r>
          </a:p>
        </p:txBody>
      </p:sp>
      <p:sp>
        <p:nvSpPr>
          <p:cNvPr id="4" name="Slide Number Placeholder 3"/>
          <p:cNvSpPr>
            <a:spLocks noGrp="1"/>
          </p:cNvSpPr>
          <p:nvPr>
            <p:ph type="sldNum" sz="quarter" idx="5"/>
          </p:nvPr>
        </p:nvSpPr>
        <p:spPr/>
        <p:txBody>
          <a:bodyPr/>
          <a:lstStyle/>
          <a:p>
            <a:fld id="{49E4839A-9F08-764D-91AA-A9FC59A9DE5B}" type="slidenum">
              <a:rPr lang="en-US" smtClean="0"/>
              <a:t>13</a:t>
            </a:fld>
            <a:endParaRPr lang="en-US" dirty="0"/>
          </a:p>
        </p:txBody>
      </p:sp>
    </p:spTree>
    <p:extLst>
      <p:ext uri="{BB962C8B-B14F-4D97-AF65-F5344CB8AC3E}">
        <p14:creationId xmlns:p14="http://schemas.microsoft.com/office/powerpoint/2010/main" val="115973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120 Red Book, From “The Statement on Governing Colleges and Universities”</a:t>
            </a:r>
          </a:p>
        </p:txBody>
      </p:sp>
      <p:sp>
        <p:nvSpPr>
          <p:cNvPr id="4" name="Slide Number Placeholder 3"/>
          <p:cNvSpPr>
            <a:spLocks noGrp="1"/>
          </p:cNvSpPr>
          <p:nvPr>
            <p:ph type="sldNum" sz="quarter" idx="5"/>
          </p:nvPr>
        </p:nvSpPr>
        <p:spPr/>
        <p:txBody>
          <a:bodyPr/>
          <a:lstStyle/>
          <a:p>
            <a:fld id="{49E4839A-9F08-764D-91AA-A9FC59A9DE5B}" type="slidenum">
              <a:rPr lang="en-US" smtClean="0"/>
              <a:t>14</a:t>
            </a:fld>
            <a:endParaRPr lang="en-US" dirty="0"/>
          </a:p>
        </p:txBody>
      </p:sp>
    </p:spTree>
    <p:extLst>
      <p:ext uri="{BB962C8B-B14F-4D97-AF65-F5344CB8AC3E}">
        <p14:creationId xmlns:p14="http://schemas.microsoft.com/office/powerpoint/2010/main" val="126325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a:pPr/>
              <a:t>12/1/20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a:t>12/1/20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a:t>12/1/20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a:t>12/1/20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a:t>12/1/20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12/1/20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a:t>12/1/20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a:t>12/1/20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a:pPr/>
              <a:t>12/1/20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m4a"/><Relationship Id="rId7" Type="http://schemas.openxmlformats.org/officeDocument/2006/relationships/image" Target="../media/image1.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audio" Target="../media/media2.m4a"/></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microsoft.com/office/2007/relationships/media" Target="../media/media16.m4a"/><Relationship Id="rId7" Type="http://schemas.openxmlformats.org/officeDocument/2006/relationships/image" Target="../media/image2.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audio" Target="../media/media16.m4a"/></Relationships>
</file>

<file path=ppt/slides/_rels/slide15.xml.rels><?xml version="1.0" encoding="UTF-8" standalone="yes"?>
<Relationships xmlns="http://schemas.openxmlformats.org/package/2006/relationships"><Relationship Id="rId3" Type="http://schemas.microsoft.com/office/2007/relationships/media" Target="../media/media18.m4a"/><Relationship Id="rId7" Type="http://schemas.openxmlformats.org/officeDocument/2006/relationships/image" Target="../media/image2.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audio" Target="../media/media18.m4a"/></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hyperlink" Target="https://swling.com/blog/2011/09/emergency-preparedness-choosing-the-right-radios-and-having-all-of-the-basics-for-disasters/" TargetMode="External"/><Relationship Id="rId5" Type="http://schemas.openxmlformats.org/officeDocument/2006/relationships/image" Target="../media/image5.jp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microsoft.com/office/2007/relationships/media" Target="../media/media21.m4a"/><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21.m4a"/></Relationships>
</file>

<file path=ppt/slides/_rels/slide18.xml.rels><?xml version="1.0" encoding="UTF-8" standalone="yes"?>
<Relationships xmlns="http://schemas.openxmlformats.org/package/2006/relationships"><Relationship Id="rId3" Type="http://schemas.microsoft.com/office/2007/relationships/media" Target="../media/media23.m4a"/><Relationship Id="rId7" Type="http://schemas.openxmlformats.org/officeDocument/2006/relationships/image" Target="../media/image2.pn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audio" Target="../media/media23.m4a"/></Relationships>
</file>

<file path=ppt/slides/_rels/slide19.xml.rels><?xml version="1.0" encoding="UTF-8" standalone="yes"?>
<Relationships xmlns="http://schemas.openxmlformats.org/package/2006/relationships"><Relationship Id="rId3" Type="http://schemas.microsoft.com/office/2007/relationships/media" Target="../media/media25.m4a"/><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25.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microsoft.com/office/2007/relationships/media" Target="../media/media27.m4a"/><Relationship Id="rId7" Type="http://schemas.openxmlformats.org/officeDocument/2006/relationships/image" Target="../media/image2.png"/><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audio" Target="../media/media27.m4a"/></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m4a"/><Relationship Id="rId1" Type="http://schemas.microsoft.com/office/2007/relationships/media" Target="../media/media28.m4a"/><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microsoft.com/office/2007/relationships/media" Target="../media/media30.m4a"/><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30.m4a"/></Relationships>
</file>

<file path=ppt/slides/_rels/slide23.xml.rels><?xml version="1.0" encoding="UTF-8" standalone="yes"?>
<Relationships xmlns="http://schemas.openxmlformats.org/package/2006/relationships"><Relationship Id="rId3" Type="http://schemas.microsoft.com/office/2007/relationships/media" Target="../media/media32.m4a"/><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32.m4a"/></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34.m4a"/><Relationship Id="rId7" Type="http://schemas.openxmlformats.org/officeDocument/2006/relationships/slideLayout" Target="../slideLayouts/slideLayout2.xml"/><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audio" Target="../media/media35.m4a"/><Relationship Id="rId5" Type="http://schemas.microsoft.com/office/2007/relationships/media" Target="../media/media35.m4a"/><Relationship Id="rId4" Type="http://schemas.openxmlformats.org/officeDocument/2006/relationships/audio" Target="../media/media34.m4a"/></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m4a"/><Relationship Id="rId1" Type="http://schemas.microsoft.com/office/2007/relationships/media" Target="../media/media36.m4a"/><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m4a"/><Relationship Id="rId1" Type="http://schemas.microsoft.com/office/2007/relationships/media" Target="../media/media37.m4a"/><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8.m4a"/><Relationship Id="rId1" Type="http://schemas.microsoft.com/office/2007/relationships/media" Target="../media/media38.m4a"/><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m4a"/><Relationship Id="rId1" Type="http://schemas.microsoft.com/office/2007/relationships/media" Target="../media/media39.m4a"/><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0.m4a"/><Relationship Id="rId1" Type="http://schemas.microsoft.com/office/2007/relationships/media" Target="../media/media40.m4a"/><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m4a"/><Relationship Id="rId1" Type="http://schemas.microsoft.com/office/2007/relationships/media" Target="../media/media41.m4a"/><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2.m4a"/><Relationship Id="rId1" Type="http://schemas.microsoft.com/office/2007/relationships/media" Target="../media/media42.m4a"/><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m4a"/><Relationship Id="rId1" Type="http://schemas.microsoft.com/office/2007/relationships/media" Target="../media/media43.m4a"/><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m4a"/><Relationship Id="rId1" Type="http://schemas.microsoft.com/office/2007/relationships/media" Target="../media/media44.m4a"/><Relationship Id="rId5" Type="http://schemas.openxmlformats.org/officeDocument/2006/relationships/image" Target="../media/image2.png"/><Relationship Id="rId4"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5.m4a"/><Relationship Id="rId1" Type="http://schemas.microsoft.com/office/2007/relationships/media" Target="../media/media45.m4a"/><Relationship Id="rId5" Type="http://schemas.openxmlformats.org/officeDocument/2006/relationships/image" Target="../media/image2.png"/><Relationship Id="rId4"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6.m4a"/><Relationship Id="rId1" Type="http://schemas.microsoft.com/office/2007/relationships/media" Target="../media/media46.m4a"/><Relationship Id="rId5" Type="http://schemas.openxmlformats.org/officeDocument/2006/relationships/image" Target="../media/image2.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creativecommons.org/licenses/by-nc-nd/3.0/" TargetMode="External"/><Relationship Id="rId5" Type="http://schemas.openxmlformats.org/officeDocument/2006/relationships/hyperlink" Target="https://internationaljournalofresearch.com/2019/03/27/benefits-of-online-learning-and-e-learning/"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 name="Rectangle 97">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9" name="Group 99">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0"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E45CDE2A-F6FE-A046-BE85-2E8CBEE81FF2}"/>
              </a:ext>
            </a:extLst>
          </p:cNvPr>
          <p:cNvSpPr>
            <a:spLocks noGrp="1"/>
          </p:cNvSpPr>
          <p:nvPr>
            <p:ph type="ctrTitle"/>
          </p:nvPr>
        </p:nvSpPr>
        <p:spPr>
          <a:xfrm>
            <a:off x="7550663" y="1455611"/>
            <a:ext cx="3849624" cy="2312521"/>
          </a:xfrm>
        </p:spPr>
        <p:txBody>
          <a:bodyPr>
            <a:normAutofit/>
          </a:bodyPr>
          <a:lstStyle/>
          <a:p>
            <a:pPr algn="l"/>
            <a:r>
              <a:rPr lang="en-US" sz="4400" dirty="0">
                <a:solidFill>
                  <a:schemeClr val="tx2"/>
                </a:solidFill>
              </a:rPr>
              <a:t>Shared Governance</a:t>
            </a:r>
            <a:br>
              <a:rPr lang="en-US" sz="4000" dirty="0">
                <a:solidFill>
                  <a:schemeClr val="tx2"/>
                </a:solidFill>
              </a:rPr>
            </a:br>
            <a:r>
              <a:rPr lang="en-US" sz="3100" dirty="0">
                <a:solidFill>
                  <a:schemeClr val="tx2"/>
                </a:solidFill>
              </a:rPr>
              <a:t>The  AAUP “Red Book”</a:t>
            </a:r>
            <a:br>
              <a:rPr lang="en-US" sz="3100" dirty="0">
                <a:solidFill>
                  <a:schemeClr val="tx2"/>
                </a:solidFill>
              </a:rPr>
            </a:br>
            <a:r>
              <a:rPr lang="en-US" sz="4000" dirty="0">
                <a:solidFill>
                  <a:schemeClr val="tx2"/>
                </a:solidFill>
              </a:rPr>
              <a:t> </a:t>
            </a:r>
          </a:p>
        </p:txBody>
      </p:sp>
      <p:sp>
        <p:nvSpPr>
          <p:cNvPr id="149" name="Rectangle 120">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3C47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Text&#10;&#10;Description automatically generated">
            <a:extLst>
              <a:ext uri="{FF2B5EF4-FFF2-40B4-BE49-F238E27FC236}">
                <a16:creationId xmlns:a16="http://schemas.microsoft.com/office/drawing/2014/main" id="{5CC5A23D-5EE2-4443-A3AF-8AB989245A9C}"/>
              </a:ext>
            </a:extLst>
          </p:cNvPr>
          <p:cNvPicPr>
            <a:picLocks noChangeAspect="1"/>
          </p:cNvPicPr>
          <p:nvPr/>
        </p:nvPicPr>
        <p:blipFill>
          <a:blip r:embed="rId7"/>
          <a:stretch>
            <a:fillRect/>
          </a:stretch>
        </p:blipFill>
        <p:spPr>
          <a:xfrm>
            <a:off x="2225512" y="960214"/>
            <a:ext cx="3135054" cy="4919472"/>
          </a:xfrm>
          <a:prstGeom prst="rect">
            <a:avLst/>
          </a:prstGeom>
          <a:ln w="12700">
            <a:noFill/>
          </a:ln>
        </p:spPr>
      </p:pic>
      <p:sp>
        <p:nvSpPr>
          <p:cNvPr id="150"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665B4A-B996-BC46-8823-F219D29C3212}"/>
              </a:ext>
            </a:extLst>
          </p:cNvPr>
          <p:cNvSpPr/>
          <p:nvPr/>
        </p:nvSpPr>
        <p:spPr>
          <a:xfrm>
            <a:off x="5974813" y="3244334"/>
            <a:ext cx="357790" cy="369332"/>
          </a:xfrm>
          <a:prstGeom prst="rect">
            <a:avLst/>
          </a:prstGeom>
        </p:spPr>
        <p:txBody>
          <a:bodyPr wrap="none">
            <a:spAutoFit/>
          </a:bodyPr>
          <a:lstStyle/>
          <a:p>
            <a:pPr>
              <a:spcAft>
                <a:spcPts val="600"/>
              </a:spcAft>
            </a:pPr>
            <a:r>
              <a:rPr lang="en-US" dirty="0"/>
              <a:t>   </a:t>
            </a:r>
          </a:p>
        </p:txBody>
      </p:sp>
      <p:pic>
        <p:nvPicPr>
          <p:cNvPr id="3" name="Audio Recording Dec 1, 2020 at 12:11:31 PM" descr="Audio Recording Dec 1, 2020 at 12:11:31 PM">
            <a:hlinkClick r:id="" action="ppaction://media"/>
            <a:extLst>
              <a:ext uri="{FF2B5EF4-FFF2-40B4-BE49-F238E27FC236}">
                <a16:creationId xmlns:a16="http://schemas.microsoft.com/office/drawing/2014/main" id="{4C6B0B55-15F3-B340-A96A-4573C030207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pic>
        <p:nvPicPr>
          <p:cNvPr id="5" name="Audio Recording Dec 1, 2020 at 1:21:33 PM" descr="Audio Recording Dec 1, 2020 at 1:21:33 PM">
            <a:hlinkClick r:id="" action="ppaction://media"/>
            <a:extLst>
              <a:ext uri="{FF2B5EF4-FFF2-40B4-BE49-F238E27FC236}">
                <a16:creationId xmlns:a16="http://schemas.microsoft.com/office/drawing/2014/main" id="{506073F0-77D3-0243-86B6-20E6D3896AEF}"/>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28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5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34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90E9-FC2D-D648-B739-14350E024043}"/>
              </a:ext>
            </a:extLst>
          </p:cNvPr>
          <p:cNvSpPr>
            <a:spLocks noGrp="1"/>
          </p:cNvSpPr>
          <p:nvPr>
            <p:ph type="title"/>
          </p:nvPr>
        </p:nvSpPr>
        <p:spPr/>
        <p:txBody>
          <a:bodyPr/>
          <a:lstStyle/>
          <a:p>
            <a:r>
              <a:rPr lang="en-US" dirty="0"/>
              <a:t>Broad definition of faculty responsibilities  </a:t>
            </a:r>
          </a:p>
        </p:txBody>
      </p:sp>
      <p:sp>
        <p:nvSpPr>
          <p:cNvPr id="3" name="Content Placeholder 2">
            <a:extLst>
              <a:ext uri="{FF2B5EF4-FFF2-40B4-BE49-F238E27FC236}">
                <a16:creationId xmlns:a16="http://schemas.microsoft.com/office/drawing/2014/main" id="{28D8E710-3233-814D-A3B2-316CA31C1CBD}"/>
              </a:ext>
            </a:extLst>
          </p:cNvPr>
          <p:cNvSpPr>
            <a:spLocks noGrp="1"/>
          </p:cNvSpPr>
          <p:nvPr>
            <p:ph idx="1"/>
          </p:nvPr>
        </p:nvSpPr>
        <p:spPr/>
        <p:txBody>
          <a:bodyPr/>
          <a:lstStyle/>
          <a:p>
            <a:r>
              <a:rPr lang="en-US" dirty="0"/>
              <a:t> “The faculty has </a:t>
            </a:r>
            <a:r>
              <a:rPr lang="en-US" b="1" dirty="0"/>
              <a:t>primary responsibility </a:t>
            </a:r>
            <a:r>
              <a:rPr lang="en-US" dirty="0"/>
              <a:t>for such fundamental areas as curriculum, subject matter and methods of instruction, research, </a:t>
            </a:r>
            <a:r>
              <a:rPr lang="en-US" dirty="0">
                <a:solidFill>
                  <a:srgbClr val="FF0000"/>
                </a:solidFill>
              </a:rPr>
              <a:t>faculty status</a:t>
            </a:r>
            <a:r>
              <a:rPr lang="en-US" dirty="0"/>
              <a:t>, and those aspects of student life which relate to the educational process.” </a:t>
            </a:r>
          </a:p>
          <a:p>
            <a:endParaRPr lang="en-US" dirty="0"/>
          </a:p>
        </p:txBody>
      </p:sp>
      <p:pic>
        <p:nvPicPr>
          <p:cNvPr id="4" name="Audio Recording Dec 1, 2020 at 1:30:53 PM" descr="Audio Recording Dec 1, 2020 at 1:30:53 PM">
            <a:hlinkClick r:id="" action="ppaction://media"/>
            <a:extLst>
              <a:ext uri="{FF2B5EF4-FFF2-40B4-BE49-F238E27FC236}">
                <a16:creationId xmlns:a16="http://schemas.microsoft.com/office/drawing/2014/main" id="{F71A5EDF-20FA-7147-B7F3-D88C3B0233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79439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2C33-8124-B741-A6E8-E387DFE78D1F}"/>
              </a:ext>
            </a:extLst>
          </p:cNvPr>
          <p:cNvSpPr>
            <a:spLocks noGrp="1"/>
          </p:cNvSpPr>
          <p:nvPr>
            <p:ph type="title"/>
          </p:nvPr>
        </p:nvSpPr>
        <p:spPr/>
        <p:txBody>
          <a:bodyPr>
            <a:normAutofit fontScale="90000"/>
          </a:bodyPr>
          <a:lstStyle/>
          <a:p>
            <a:r>
              <a:rPr lang="en-US" dirty="0"/>
              <a:t>Teaching and research are the very reason universities exist</a:t>
            </a:r>
          </a:p>
        </p:txBody>
      </p:sp>
      <p:sp>
        <p:nvSpPr>
          <p:cNvPr id="3" name="Content Placeholder 2">
            <a:extLst>
              <a:ext uri="{FF2B5EF4-FFF2-40B4-BE49-F238E27FC236}">
                <a16:creationId xmlns:a16="http://schemas.microsoft.com/office/drawing/2014/main" id="{4F617073-CEE5-AF4B-9CB4-7FD7DF58A60E}"/>
              </a:ext>
            </a:extLst>
          </p:cNvPr>
          <p:cNvSpPr>
            <a:spLocks noGrp="1"/>
          </p:cNvSpPr>
          <p:nvPr>
            <p:ph idx="1"/>
          </p:nvPr>
        </p:nvSpPr>
        <p:spPr/>
        <p:txBody>
          <a:bodyPr/>
          <a:lstStyle/>
          <a:p>
            <a:r>
              <a:rPr lang="en-US" dirty="0"/>
              <a:t>“There should be </a:t>
            </a:r>
            <a:r>
              <a:rPr lang="en-US" b="1" dirty="0"/>
              <a:t>early</a:t>
            </a:r>
            <a:r>
              <a:rPr lang="en-US" dirty="0"/>
              <a:t>, </a:t>
            </a:r>
            <a:r>
              <a:rPr lang="en-US" b="1" dirty="0"/>
              <a:t>careful</a:t>
            </a:r>
            <a:r>
              <a:rPr lang="en-US" dirty="0"/>
              <a:t>, and </a:t>
            </a:r>
            <a:r>
              <a:rPr lang="en-US" b="1" dirty="0"/>
              <a:t>meaningful faculty involvement </a:t>
            </a:r>
            <a:r>
              <a:rPr lang="en-US" dirty="0"/>
              <a:t>in decisions relating to the </a:t>
            </a:r>
            <a:r>
              <a:rPr lang="en-US" b="1" dirty="0">
                <a:solidFill>
                  <a:srgbClr val="FF0000"/>
                </a:solidFill>
              </a:rPr>
              <a:t>reduction</a:t>
            </a:r>
            <a:r>
              <a:rPr lang="en-US" dirty="0"/>
              <a:t> of instructional and research programs. </a:t>
            </a:r>
          </a:p>
          <a:p>
            <a:r>
              <a:rPr lang="en-US" b="1" dirty="0"/>
              <a:t>The financial conditions that bear on such decisions should </a:t>
            </a:r>
            <a:r>
              <a:rPr lang="en-US" b="1" dirty="0">
                <a:solidFill>
                  <a:srgbClr val="FF0000"/>
                </a:solidFill>
              </a:rPr>
              <a:t>not</a:t>
            </a:r>
            <a:r>
              <a:rPr lang="en-US" b="1" dirty="0"/>
              <a:t> </a:t>
            </a:r>
            <a:r>
              <a:rPr lang="en-US" b="1" dirty="0">
                <a:solidFill>
                  <a:srgbClr val="FF0000"/>
                </a:solidFill>
              </a:rPr>
              <a:t>be allowed to obscure </a:t>
            </a:r>
            <a:r>
              <a:rPr lang="en-US" b="1" dirty="0"/>
              <a:t>the fact that instruction and research constitute </a:t>
            </a:r>
            <a:r>
              <a:rPr lang="en-US" b="1" dirty="0">
                <a:solidFill>
                  <a:srgbClr val="FF0000"/>
                </a:solidFill>
              </a:rPr>
              <a:t>the essential reasons for the existence of the university</a:t>
            </a:r>
            <a:r>
              <a:rPr lang="en-US" b="1" dirty="0"/>
              <a:t>.” </a:t>
            </a:r>
          </a:p>
          <a:p>
            <a:pPr marL="0" indent="0">
              <a:buNone/>
            </a:pPr>
            <a:endParaRPr lang="en-US" dirty="0"/>
          </a:p>
        </p:txBody>
      </p:sp>
      <p:pic>
        <p:nvPicPr>
          <p:cNvPr id="4" name="Audio Recording Dec 1, 2020 at 1:31:36 PM" descr="Audio Recording Dec 1, 2020 at 1:31:36 PM">
            <a:hlinkClick r:id="" action="ppaction://media"/>
            <a:extLst>
              <a:ext uri="{FF2B5EF4-FFF2-40B4-BE49-F238E27FC236}">
                <a16:creationId xmlns:a16="http://schemas.microsoft.com/office/drawing/2014/main" id="{42299C97-911A-A446-A976-E1903C43BF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02074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22D9-692B-0148-90A9-EB0AB8F380A4}"/>
              </a:ext>
            </a:extLst>
          </p:cNvPr>
          <p:cNvSpPr>
            <a:spLocks noGrp="1"/>
          </p:cNvSpPr>
          <p:nvPr>
            <p:ph type="title"/>
          </p:nvPr>
        </p:nvSpPr>
        <p:spPr/>
        <p:txBody>
          <a:bodyPr>
            <a:normAutofit/>
          </a:bodyPr>
          <a:lstStyle/>
          <a:p>
            <a:r>
              <a:rPr lang="en-US" dirty="0"/>
              <a:t>Hiring and Firing</a:t>
            </a:r>
          </a:p>
        </p:txBody>
      </p:sp>
      <p:sp>
        <p:nvSpPr>
          <p:cNvPr id="3" name="Content Placeholder 2">
            <a:extLst>
              <a:ext uri="{FF2B5EF4-FFF2-40B4-BE49-F238E27FC236}">
                <a16:creationId xmlns:a16="http://schemas.microsoft.com/office/drawing/2014/main" id="{880AA177-7A30-FC44-8535-28167B228833}"/>
              </a:ext>
            </a:extLst>
          </p:cNvPr>
          <p:cNvSpPr>
            <a:spLocks noGrp="1"/>
          </p:cNvSpPr>
          <p:nvPr>
            <p:ph idx="1"/>
          </p:nvPr>
        </p:nvSpPr>
        <p:spPr/>
        <p:txBody>
          <a:bodyPr/>
          <a:lstStyle/>
          <a:p>
            <a:r>
              <a:rPr lang="en-US" dirty="0"/>
              <a:t>“Faculty status and related matters are </a:t>
            </a:r>
            <a:r>
              <a:rPr lang="en-US" b="1" dirty="0"/>
              <a:t>primarily</a:t>
            </a:r>
            <a:r>
              <a:rPr lang="en-US" dirty="0"/>
              <a:t> a faculty responsibility; this area includes appointments, reappointments, decisions not to reappoint, promotions, the granting of tenure, and dismissal.” </a:t>
            </a:r>
          </a:p>
          <a:p>
            <a:pPr marL="0" indent="0">
              <a:buNone/>
            </a:pPr>
            <a:endParaRPr lang="en-US" dirty="0"/>
          </a:p>
        </p:txBody>
      </p:sp>
      <p:pic>
        <p:nvPicPr>
          <p:cNvPr id="4" name="Audio Recording Dec 1, 2020 at 1:32:08 PM" descr="Audio Recording Dec 1, 2020 at 1:32:08 PM">
            <a:hlinkClick r:id="" action="ppaction://media"/>
            <a:extLst>
              <a:ext uri="{FF2B5EF4-FFF2-40B4-BE49-F238E27FC236}">
                <a16:creationId xmlns:a16="http://schemas.microsoft.com/office/drawing/2014/main" id="{9D550FE6-470D-4749-9588-70C2497123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05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7ED6-E0B7-4445-9F52-EC42DDF93E0A}"/>
              </a:ext>
            </a:extLst>
          </p:cNvPr>
          <p:cNvSpPr>
            <a:spLocks noGrp="1"/>
          </p:cNvSpPr>
          <p:nvPr>
            <p:ph type="title"/>
          </p:nvPr>
        </p:nvSpPr>
        <p:spPr/>
        <p:txBody>
          <a:bodyPr>
            <a:noAutofit/>
          </a:bodyPr>
          <a:lstStyle/>
          <a:p>
            <a:r>
              <a:rPr lang="en-US" sz="3200" dirty="0"/>
              <a:t>On Termination of Appointments</a:t>
            </a:r>
          </a:p>
        </p:txBody>
      </p:sp>
      <p:sp>
        <p:nvSpPr>
          <p:cNvPr id="3" name="Content Placeholder 2">
            <a:extLst>
              <a:ext uri="{FF2B5EF4-FFF2-40B4-BE49-F238E27FC236}">
                <a16:creationId xmlns:a16="http://schemas.microsoft.com/office/drawing/2014/main" id="{F2E286F9-A4A6-5943-8051-49CF16E06855}"/>
              </a:ext>
            </a:extLst>
          </p:cNvPr>
          <p:cNvSpPr>
            <a:spLocks noGrp="1"/>
          </p:cNvSpPr>
          <p:nvPr>
            <p:ph idx="1"/>
          </p:nvPr>
        </p:nvSpPr>
        <p:spPr/>
        <p:txBody>
          <a:bodyPr/>
          <a:lstStyle/>
          <a:p>
            <a:pPr lvl="0"/>
            <a:endParaRPr lang="en-US" dirty="0"/>
          </a:p>
          <a:p>
            <a:pPr lvl="0"/>
            <a:r>
              <a:rPr lang="en-US" dirty="0"/>
              <a:t>Judgments determining where termination of appointments may occur “</a:t>
            </a:r>
            <a:r>
              <a:rPr lang="en-US" b="1" dirty="0"/>
              <a:t>involve considerations of educational policy, including affirmative action</a:t>
            </a:r>
            <a:r>
              <a:rPr lang="en-US" dirty="0"/>
              <a:t>, as well as of faculty status, and should therefore be the </a:t>
            </a:r>
            <a:r>
              <a:rPr lang="en-US" b="1" dirty="0"/>
              <a:t>primary responsibility of the faculty </a:t>
            </a:r>
            <a:r>
              <a:rPr lang="en-US" dirty="0"/>
              <a:t>or of an appropriate faculty body.”</a:t>
            </a:r>
          </a:p>
          <a:p>
            <a:pPr lvl="0"/>
            <a:r>
              <a:rPr lang="en-US" dirty="0"/>
              <a:t> “The same careful scrutiny must be given for retrenchment criteria as to those used in appointment, promotion and tenure.”</a:t>
            </a:r>
          </a:p>
          <a:p>
            <a:pPr marL="0" indent="0">
              <a:buNone/>
            </a:pPr>
            <a:endParaRPr lang="en-US" dirty="0"/>
          </a:p>
        </p:txBody>
      </p:sp>
      <p:pic>
        <p:nvPicPr>
          <p:cNvPr id="4" name="Audio Recording Dec 1, 2020 at 1:33:22 PM" descr="Audio Recording Dec 1, 2020 at 1:33:22 PM">
            <a:hlinkClick r:id="" action="ppaction://media"/>
            <a:extLst>
              <a:ext uri="{FF2B5EF4-FFF2-40B4-BE49-F238E27FC236}">
                <a16:creationId xmlns:a16="http://schemas.microsoft.com/office/drawing/2014/main" id="{19824E6F-7B32-4746-A2E8-A2D980BECA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23473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4682DED-3EF9-C24D-AAF9-3AF0D411872C}"/>
              </a:ext>
            </a:extLst>
          </p:cNvPr>
          <p:cNvSpPr>
            <a:spLocks noGrp="1"/>
          </p:cNvSpPr>
          <p:nvPr>
            <p:ph type="title"/>
          </p:nvPr>
        </p:nvSpPr>
        <p:spPr>
          <a:xfrm>
            <a:off x="7874928" y="1124998"/>
            <a:ext cx="3456122" cy="4589717"/>
          </a:xfrm>
        </p:spPr>
        <p:txBody>
          <a:bodyPr>
            <a:normAutofit/>
          </a:bodyPr>
          <a:lstStyle/>
          <a:p>
            <a:pPr algn="l"/>
            <a:r>
              <a:rPr lang="en-US" sz="4800" dirty="0"/>
              <a:t>From the Statement on Governing Colleges and Universities</a:t>
            </a:r>
          </a:p>
        </p:txBody>
      </p:sp>
      <p:sp>
        <p:nvSpPr>
          <p:cNvPr id="3" name="Content Placeholder 2">
            <a:extLst>
              <a:ext uri="{FF2B5EF4-FFF2-40B4-BE49-F238E27FC236}">
                <a16:creationId xmlns:a16="http://schemas.microsoft.com/office/drawing/2014/main" id="{31331F6F-D8DF-F04E-B23B-5B24C6A98203}"/>
              </a:ext>
            </a:extLst>
          </p:cNvPr>
          <p:cNvSpPr>
            <a:spLocks noGrp="1"/>
          </p:cNvSpPr>
          <p:nvPr>
            <p:ph idx="1"/>
          </p:nvPr>
        </p:nvSpPr>
        <p:spPr>
          <a:xfrm>
            <a:off x="798577" y="794042"/>
            <a:ext cx="5427137" cy="5248622"/>
          </a:xfrm>
        </p:spPr>
        <p:txBody>
          <a:bodyPr>
            <a:normAutofit/>
          </a:bodyPr>
          <a:lstStyle/>
          <a:p>
            <a:r>
              <a:rPr lang="en-US" sz="1600" dirty="0"/>
              <a:t>Because these are primarily faculty matters:</a:t>
            </a:r>
          </a:p>
          <a:p>
            <a:r>
              <a:rPr lang="en-US" sz="1600" dirty="0"/>
              <a:t>“…the power of review or final decision lodged in the governing board or delegated by it to the president should </a:t>
            </a:r>
            <a:r>
              <a:rPr lang="en-US" sz="1600" b="1" dirty="0"/>
              <a:t>be exercised adversely only in exceptional circumstances</a:t>
            </a:r>
            <a:r>
              <a:rPr lang="en-US" sz="1600" dirty="0"/>
              <a:t>, and </a:t>
            </a:r>
            <a:r>
              <a:rPr lang="en-US" sz="1600" b="1" dirty="0"/>
              <a:t>for reasons communicated to the faculty</a:t>
            </a:r>
            <a:r>
              <a:rPr lang="en-US" sz="1600" dirty="0"/>
              <a:t>. It is desirable that the faculty should, following such communication, have opportunity for further consideration and further transmittal of its views to the president or board.” </a:t>
            </a:r>
          </a:p>
        </p:txBody>
      </p:sp>
      <p:pic>
        <p:nvPicPr>
          <p:cNvPr id="4" name="Audio Recording Dec 1, 2020 at 1:34:36 PM" descr="Audio Recording Dec 1, 2020 at 1:34:36 PM">
            <a:hlinkClick r:id="" action="ppaction://media"/>
            <a:extLst>
              <a:ext uri="{FF2B5EF4-FFF2-40B4-BE49-F238E27FC236}">
                <a16:creationId xmlns:a16="http://schemas.microsoft.com/office/drawing/2014/main" id="{0DE083CC-A052-714E-917D-4FB0F579CF5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pic>
        <p:nvPicPr>
          <p:cNvPr id="5" name="Audio Recording Dec 1, 2020 at 2:00:52 PM" descr="Audio Recording Dec 1, 2020 at 2:00:52 PM">
            <a:hlinkClick r:id="" action="ppaction://media"/>
            <a:extLst>
              <a:ext uri="{FF2B5EF4-FFF2-40B4-BE49-F238E27FC236}">
                <a16:creationId xmlns:a16="http://schemas.microsoft.com/office/drawing/2014/main" id="{523C7413-6A71-0843-A9B3-7797409E3EC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91231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88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41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50" name="Rectangle 39">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43">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D3F9A2D-4204-C941-B077-F6B3AD27D44B}"/>
              </a:ext>
            </a:extLst>
          </p:cNvPr>
          <p:cNvSpPr>
            <a:spLocks noGrp="1"/>
          </p:cNvSpPr>
          <p:nvPr>
            <p:ph type="title"/>
          </p:nvPr>
        </p:nvSpPr>
        <p:spPr>
          <a:xfrm>
            <a:off x="807720" y="2349925"/>
            <a:ext cx="2441894" cy="2456442"/>
          </a:xfrm>
        </p:spPr>
        <p:txBody>
          <a:bodyPr>
            <a:normAutofit/>
          </a:bodyPr>
          <a:lstStyle/>
          <a:p>
            <a:pPr algn="l"/>
            <a:r>
              <a:rPr lang="en-US" sz="3200" dirty="0"/>
              <a:t>Budget</a:t>
            </a:r>
          </a:p>
        </p:txBody>
      </p:sp>
      <p:sp>
        <p:nvSpPr>
          <p:cNvPr id="3" name="Content Placeholder 2">
            <a:extLst>
              <a:ext uri="{FF2B5EF4-FFF2-40B4-BE49-F238E27FC236}">
                <a16:creationId xmlns:a16="http://schemas.microsoft.com/office/drawing/2014/main" id="{186571E4-8241-0740-8FA2-5B5E3622F9A9}"/>
              </a:ext>
            </a:extLst>
          </p:cNvPr>
          <p:cNvSpPr>
            <a:spLocks noGrp="1"/>
          </p:cNvSpPr>
          <p:nvPr>
            <p:ph idx="1"/>
          </p:nvPr>
        </p:nvSpPr>
        <p:spPr>
          <a:xfrm>
            <a:off x="4846319" y="1111249"/>
            <a:ext cx="6554001" cy="4635503"/>
          </a:xfrm>
        </p:spPr>
        <p:txBody>
          <a:bodyPr>
            <a:normAutofit/>
          </a:bodyPr>
          <a:lstStyle/>
          <a:p>
            <a:r>
              <a:rPr lang="en-US" sz="1600" dirty="0"/>
              <a:t>Boards and presidents are primarily responsible for budgets, however in areas of faculty primacy, they should “concur with faculty judgment </a:t>
            </a:r>
            <a:r>
              <a:rPr lang="en-US" sz="1600" b="1" dirty="0"/>
              <a:t>except in rare instances </a:t>
            </a:r>
            <a:r>
              <a:rPr lang="en-US" sz="1600" dirty="0"/>
              <a:t>and for </a:t>
            </a:r>
            <a:r>
              <a:rPr lang="en-US" sz="1600" b="1" dirty="0"/>
              <a:t>compelling reasons </a:t>
            </a:r>
            <a:r>
              <a:rPr lang="en-US" sz="1600" dirty="0"/>
              <a:t>which should be </a:t>
            </a:r>
            <a:r>
              <a:rPr lang="en-US" sz="1600" b="1" dirty="0"/>
              <a:t>stated in detail</a:t>
            </a:r>
            <a:r>
              <a:rPr lang="en-US" sz="1600" dirty="0"/>
              <a:t>.” </a:t>
            </a:r>
          </a:p>
          <a:p>
            <a:pPr lvl="0"/>
            <a:r>
              <a:rPr lang="en-US" sz="1600" dirty="0"/>
              <a:t>“[A]n </a:t>
            </a:r>
            <a:r>
              <a:rPr lang="en-US" sz="1600" b="1" u="sng" dirty="0"/>
              <a:t>elected</a:t>
            </a:r>
            <a:r>
              <a:rPr lang="en-US" sz="1600" b="1" dirty="0"/>
              <a:t> representative committee </a:t>
            </a:r>
            <a:r>
              <a:rPr lang="en-US" sz="1600" dirty="0"/>
              <a:t>of the faculty [should] participate in deciding on the </a:t>
            </a:r>
            <a:r>
              <a:rPr lang="en-US" sz="1600" b="1" dirty="0"/>
              <a:t>overall allocation </a:t>
            </a:r>
            <a:r>
              <a:rPr lang="en-US" sz="1600" dirty="0"/>
              <a:t>of institutional resources and the </a:t>
            </a:r>
            <a:r>
              <a:rPr lang="en-US" sz="1600" b="1" dirty="0"/>
              <a:t>proportion </a:t>
            </a:r>
            <a:r>
              <a:rPr lang="en-US" sz="1600" dirty="0"/>
              <a:t>to be devoted directly to the academic program.” </a:t>
            </a:r>
          </a:p>
          <a:p>
            <a:pPr lvl="0"/>
            <a:r>
              <a:rPr lang="en-US" sz="1600" dirty="0"/>
              <a:t>“Budgetary decisions </a:t>
            </a:r>
            <a:r>
              <a:rPr lang="en-US" sz="1600" b="1" dirty="0"/>
              <a:t>directly affecting </a:t>
            </a:r>
            <a:r>
              <a:rPr lang="en-US" sz="1600" dirty="0"/>
              <a:t>those areas for which, according to the Statement on Government, the faculty has </a:t>
            </a:r>
            <a:r>
              <a:rPr lang="en-US" sz="1600" b="1" dirty="0"/>
              <a:t>primary responsibility </a:t>
            </a:r>
            <a:r>
              <a:rPr lang="en-US" sz="1600" dirty="0"/>
              <a:t>... should be made </a:t>
            </a:r>
            <a:r>
              <a:rPr lang="en-US" sz="1600" b="1" dirty="0"/>
              <a:t>in concert </a:t>
            </a:r>
            <a:r>
              <a:rPr lang="en-US" sz="1600" dirty="0"/>
              <a:t>with the faculty.” </a:t>
            </a:r>
          </a:p>
          <a:p>
            <a:endParaRPr lang="en-US" dirty="0"/>
          </a:p>
        </p:txBody>
      </p:sp>
      <p:pic>
        <p:nvPicPr>
          <p:cNvPr id="4" name="Audio Recording Dec 1, 2020 at 1:36:01 PM" descr="Audio Recording Dec 1, 2020 at 1:36:01 PM">
            <a:hlinkClick r:id="" action="ppaction://media"/>
            <a:extLst>
              <a:ext uri="{FF2B5EF4-FFF2-40B4-BE49-F238E27FC236}">
                <a16:creationId xmlns:a16="http://schemas.microsoft.com/office/drawing/2014/main" id="{BC2AE62C-F7D2-EE42-B3E6-990CB8D6D33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pic>
        <p:nvPicPr>
          <p:cNvPr id="5" name="Audio Recording Dec 1, 2020 at 2:02:10 PM" descr="Audio Recording Dec 1, 2020 at 2:02:10 PM">
            <a:hlinkClick r:id="" action="ppaction://media"/>
            <a:extLst>
              <a:ext uri="{FF2B5EF4-FFF2-40B4-BE49-F238E27FC236}">
                <a16:creationId xmlns:a16="http://schemas.microsoft.com/office/drawing/2014/main" id="{C4C8EEE3-8329-5C43-87BF-277316550A3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3822115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29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17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 name="Group 43">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5"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4"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7"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3"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9" name="Group 64">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66" name="Rectangle 65">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Isosceles Triangle 66">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Rectangle 67">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00" name="Rectangle 6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oup 7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CD42163D-0497-B04F-9020-85B965A7E132}"/>
              </a:ext>
            </a:extLst>
          </p:cNvPr>
          <p:cNvSpPr>
            <a:spLocks noGrp="1"/>
          </p:cNvSpPr>
          <p:nvPr>
            <p:ph type="title"/>
          </p:nvPr>
        </p:nvSpPr>
        <p:spPr>
          <a:xfrm>
            <a:off x="1378425" y="5199797"/>
            <a:ext cx="9435152" cy="789673"/>
          </a:xfrm>
        </p:spPr>
        <p:txBody>
          <a:bodyPr vert="horz" lIns="228600" tIns="228600" rIns="228600" bIns="0" rtlCol="0" anchor="ctr">
            <a:normAutofit/>
          </a:bodyPr>
          <a:lstStyle/>
          <a:p>
            <a:pPr>
              <a:lnSpc>
                <a:spcPct val="80000"/>
              </a:lnSpc>
            </a:pPr>
            <a:r>
              <a:rPr lang="en-US" dirty="0">
                <a:solidFill>
                  <a:schemeClr val="bg1"/>
                </a:solidFill>
              </a:rPr>
              <a:t>Hurricane Katrina, New Orleans, August 2005</a:t>
            </a:r>
          </a:p>
        </p:txBody>
      </p:sp>
      <p:sp>
        <p:nvSpPr>
          <p:cNvPr id="3" name="Content Placeholder 2">
            <a:extLst>
              <a:ext uri="{FF2B5EF4-FFF2-40B4-BE49-F238E27FC236}">
                <a16:creationId xmlns:a16="http://schemas.microsoft.com/office/drawing/2014/main" id="{785B8B98-24AD-3B4E-A6C0-AF0D7F57F8E0}"/>
              </a:ext>
            </a:extLst>
          </p:cNvPr>
          <p:cNvSpPr>
            <a:spLocks noGrp="1"/>
          </p:cNvSpPr>
          <p:nvPr>
            <p:ph idx="1"/>
          </p:nvPr>
        </p:nvSpPr>
        <p:spPr>
          <a:xfrm>
            <a:off x="1759237" y="6003836"/>
            <a:ext cx="8673427" cy="405405"/>
          </a:xfrm>
        </p:spPr>
        <p:txBody>
          <a:bodyPr vert="horz" lIns="91440" tIns="0" rIns="91440" bIns="45720" rtlCol="0">
            <a:normAutofit/>
          </a:bodyPr>
          <a:lstStyle/>
          <a:p>
            <a:pPr marL="0" indent="0" algn="ctr">
              <a:lnSpc>
                <a:spcPct val="100000"/>
              </a:lnSpc>
              <a:buNone/>
            </a:pPr>
            <a:r>
              <a:rPr lang="en-US" sz="1600" dirty="0">
                <a:solidFill>
                  <a:schemeClr val="bg1"/>
                </a:solidFill>
              </a:rPr>
              <a:t>”</a:t>
            </a:r>
          </a:p>
        </p:txBody>
      </p:sp>
      <p:pic>
        <p:nvPicPr>
          <p:cNvPr id="4" name="Picture 3" descr="Hurricane Katrina hitting the Gulf Coast, USA">
            <a:extLst>
              <a:ext uri="{FF2B5EF4-FFF2-40B4-BE49-F238E27FC236}">
                <a16:creationId xmlns:a16="http://schemas.microsoft.com/office/drawing/2014/main" id="{6EEE9AE4-F5A2-6941-800A-4628E1B81B19}"/>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24290" b="9319"/>
          <a:stretch/>
        </p:blipFill>
        <p:spPr>
          <a:xfrm>
            <a:off x="20" y="10"/>
            <a:ext cx="12191980" cy="5058947"/>
          </a:xfrm>
          <a:custGeom>
            <a:avLst/>
            <a:gdLst/>
            <a:ahLst/>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p:spPr>
      </p:pic>
      <p:pic>
        <p:nvPicPr>
          <p:cNvPr id="5" name="Audio Recording Dec 1, 2020 at 1:36:34 PM" descr="Audio Recording Dec 1, 2020 at 1:36:34 PM">
            <a:hlinkClick r:id="" action="ppaction://media"/>
            <a:extLst>
              <a:ext uri="{FF2B5EF4-FFF2-40B4-BE49-F238E27FC236}">
                <a16:creationId xmlns:a16="http://schemas.microsoft.com/office/drawing/2014/main" id="{CE00DE38-8222-5448-ABB0-A1ECDB97366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8571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74FE-2C5C-B348-ACAA-ED145D988BA4}"/>
              </a:ext>
            </a:extLst>
          </p:cNvPr>
          <p:cNvSpPr>
            <a:spLocks noGrp="1"/>
          </p:cNvSpPr>
          <p:nvPr>
            <p:ph type="title"/>
          </p:nvPr>
        </p:nvSpPr>
        <p:spPr/>
        <p:txBody>
          <a:bodyPr>
            <a:normAutofit fontScale="90000"/>
          </a:bodyPr>
          <a:lstStyle/>
          <a:p>
            <a:r>
              <a:rPr lang="en-US" dirty="0"/>
              <a:t>The devastating effect could not have been anticipated</a:t>
            </a:r>
          </a:p>
        </p:txBody>
      </p:sp>
      <p:sp>
        <p:nvSpPr>
          <p:cNvPr id="3" name="Content Placeholder 2">
            <a:extLst>
              <a:ext uri="{FF2B5EF4-FFF2-40B4-BE49-F238E27FC236}">
                <a16:creationId xmlns:a16="http://schemas.microsoft.com/office/drawing/2014/main" id="{ABDF6E65-F35B-984A-B1D0-0304E0503955}"/>
              </a:ext>
            </a:extLst>
          </p:cNvPr>
          <p:cNvSpPr>
            <a:spLocks noGrp="1"/>
          </p:cNvSpPr>
          <p:nvPr>
            <p:ph idx="1"/>
          </p:nvPr>
        </p:nvSpPr>
        <p:spPr/>
        <p:txBody>
          <a:bodyPr/>
          <a:lstStyle/>
          <a:p>
            <a:r>
              <a:rPr lang="en-US" dirty="0"/>
              <a:t>Southern University at New Orleans</a:t>
            </a:r>
          </a:p>
          <a:p>
            <a:r>
              <a:rPr lang="en-US" dirty="0"/>
              <a:t>Louisiana State University, Health Sciences</a:t>
            </a:r>
          </a:p>
          <a:p>
            <a:r>
              <a:rPr lang="en-US" dirty="0"/>
              <a:t>University of New Orleans</a:t>
            </a:r>
          </a:p>
          <a:p>
            <a:r>
              <a:rPr lang="en-US" dirty="0"/>
              <a:t>Xavier</a:t>
            </a:r>
          </a:p>
          <a:p>
            <a:r>
              <a:rPr lang="en-US" dirty="0"/>
              <a:t>Dillard</a:t>
            </a:r>
          </a:p>
          <a:p>
            <a:r>
              <a:rPr lang="en-US" dirty="0"/>
              <a:t>And to a lesser degree, at Tulane and at Loyola University of New Orleans</a:t>
            </a:r>
          </a:p>
        </p:txBody>
      </p:sp>
      <p:pic>
        <p:nvPicPr>
          <p:cNvPr id="4" name="Audio Recording Dec 1, 2020 at 1:37:34 PM" descr="Audio Recording Dec 1, 2020 at 1:37:34 PM">
            <a:hlinkClick r:id="" action="ppaction://media"/>
            <a:extLst>
              <a:ext uri="{FF2B5EF4-FFF2-40B4-BE49-F238E27FC236}">
                <a16:creationId xmlns:a16="http://schemas.microsoft.com/office/drawing/2014/main" id="{3FF95CF1-58A5-1149-BA3B-2F98CC58F15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pic>
        <p:nvPicPr>
          <p:cNvPr id="5" name="Audio Recording Dec 1, 2020 at 2:04:27 PM" descr="Audio Recording Dec 1, 2020 at 2:04:27 PM">
            <a:hlinkClick r:id="" action="ppaction://media"/>
            <a:extLst>
              <a:ext uri="{FF2B5EF4-FFF2-40B4-BE49-F238E27FC236}">
                <a16:creationId xmlns:a16="http://schemas.microsoft.com/office/drawing/2014/main" id="{E9CC028A-2DB4-3E41-804F-29D105B8632E}"/>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8174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3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50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7E93-6659-B646-B018-BD937956D3B7}"/>
              </a:ext>
            </a:extLst>
          </p:cNvPr>
          <p:cNvSpPr>
            <a:spLocks noGrp="1"/>
          </p:cNvSpPr>
          <p:nvPr>
            <p:ph type="title"/>
          </p:nvPr>
        </p:nvSpPr>
        <p:spPr/>
        <p:txBody>
          <a:bodyPr/>
          <a:lstStyle/>
          <a:p>
            <a:r>
              <a:rPr lang="en-US" dirty="0"/>
              <a:t>Extreme Financial and Human Loss</a:t>
            </a:r>
          </a:p>
        </p:txBody>
      </p:sp>
      <p:sp>
        <p:nvSpPr>
          <p:cNvPr id="3" name="Content Placeholder 2">
            <a:extLst>
              <a:ext uri="{FF2B5EF4-FFF2-40B4-BE49-F238E27FC236}">
                <a16:creationId xmlns:a16="http://schemas.microsoft.com/office/drawing/2014/main" id="{9A0DF0B1-E447-F441-B88B-05223F080889}"/>
              </a:ext>
            </a:extLst>
          </p:cNvPr>
          <p:cNvSpPr>
            <a:spLocks noGrp="1"/>
          </p:cNvSpPr>
          <p:nvPr>
            <p:ph idx="1"/>
          </p:nvPr>
        </p:nvSpPr>
        <p:spPr/>
        <p:txBody>
          <a:bodyPr/>
          <a:lstStyle/>
          <a:p>
            <a:r>
              <a:rPr lang="en-US" dirty="0"/>
              <a:t>Louisiana’s Commissioner of Higher Education, Dr. E. Joseph Savoie, reported that 84,000 students and 15,000 faculty members were displaced by the hurricane. </a:t>
            </a:r>
          </a:p>
          <a:p>
            <a:r>
              <a:rPr lang="en-US" dirty="0"/>
              <a:t>The state’s public institutions of higher learning suffered between $500 and $600 million in damage, lost more than $150 million in revenue and tuition, and suffered $75 million in immediate budget cuts.  </a:t>
            </a:r>
          </a:p>
          <a:p>
            <a:endParaRPr lang="en-US" dirty="0"/>
          </a:p>
        </p:txBody>
      </p:sp>
      <p:pic>
        <p:nvPicPr>
          <p:cNvPr id="4" name="Audio Recording Dec 1, 2020 at 1:38:40 PM" descr="Audio Recording Dec 1, 2020 at 1:38:40 PM">
            <a:hlinkClick r:id="" action="ppaction://media"/>
            <a:extLst>
              <a:ext uri="{FF2B5EF4-FFF2-40B4-BE49-F238E27FC236}">
                <a16:creationId xmlns:a16="http://schemas.microsoft.com/office/drawing/2014/main" id="{B98CA1E8-BB60-124F-AAA4-861DD9F4CCD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pic>
        <p:nvPicPr>
          <p:cNvPr id="5" name="Audio Recording Dec 1, 2020 at 2:05:38 PM" descr="Audio Recording Dec 1, 2020 at 2:05:38 PM">
            <a:hlinkClick r:id="" action="ppaction://media"/>
            <a:extLst>
              <a:ext uri="{FF2B5EF4-FFF2-40B4-BE49-F238E27FC236}">
                <a16:creationId xmlns:a16="http://schemas.microsoft.com/office/drawing/2014/main" id="{FA8EE2C9-5484-2741-B656-CDC6808BEF9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29598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8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44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47C8-C8CF-8346-8A89-3ABAF4D684CE}"/>
              </a:ext>
            </a:extLst>
          </p:cNvPr>
          <p:cNvSpPr>
            <a:spLocks noGrp="1"/>
          </p:cNvSpPr>
          <p:nvPr>
            <p:ph type="title"/>
          </p:nvPr>
        </p:nvSpPr>
        <p:spPr/>
        <p:txBody>
          <a:bodyPr/>
          <a:lstStyle/>
          <a:p>
            <a:r>
              <a:rPr lang="en-US" dirty="0"/>
              <a:t>Collapse of Shared Governance</a:t>
            </a:r>
          </a:p>
        </p:txBody>
      </p:sp>
      <p:sp>
        <p:nvSpPr>
          <p:cNvPr id="3" name="Content Placeholder 2">
            <a:extLst>
              <a:ext uri="{FF2B5EF4-FFF2-40B4-BE49-F238E27FC236}">
                <a16:creationId xmlns:a16="http://schemas.microsoft.com/office/drawing/2014/main" id="{EE0A1029-866C-CC43-9032-B84DE1E30582}"/>
              </a:ext>
            </a:extLst>
          </p:cNvPr>
          <p:cNvSpPr>
            <a:spLocks noGrp="1"/>
          </p:cNvSpPr>
          <p:nvPr>
            <p:ph idx="1"/>
          </p:nvPr>
        </p:nvSpPr>
        <p:spPr/>
        <p:txBody>
          <a:bodyPr/>
          <a:lstStyle/>
          <a:p>
            <a:r>
              <a:rPr lang="en-US" dirty="0"/>
              <a:t>University leaders responded in several cases by abandoning existing financial exigency rules and creating new ones all declaring “force majeure.”</a:t>
            </a:r>
          </a:p>
        </p:txBody>
      </p:sp>
      <p:pic>
        <p:nvPicPr>
          <p:cNvPr id="4" name="Audio Recording Dec 1, 2020 at 1:39:21 PM" descr="Audio Recording Dec 1, 2020 at 1:39:21 PM">
            <a:hlinkClick r:id="" action="ppaction://media"/>
            <a:extLst>
              <a:ext uri="{FF2B5EF4-FFF2-40B4-BE49-F238E27FC236}">
                <a16:creationId xmlns:a16="http://schemas.microsoft.com/office/drawing/2014/main" id="{5228144C-F5C5-6B4E-922E-698A8210BB9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pic>
        <p:nvPicPr>
          <p:cNvPr id="5" name="Audio Recording Dec 1, 2020 at 2:06:24 PM" descr="Audio Recording Dec 1, 2020 at 2:06:24 PM">
            <a:hlinkClick r:id="" action="ppaction://media"/>
            <a:extLst>
              <a:ext uri="{FF2B5EF4-FFF2-40B4-BE49-F238E27FC236}">
                <a16:creationId xmlns:a16="http://schemas.microsoft.com/office/drawing/2014/main" id="{9B0FDA31-AC23-B840-BCBD-C5747764DD30}"/>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2305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5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03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34FE-2B5D-6F44-BE65-E1FD91CAE9AE}"/>
              </a:ext>
            </a:extLst>
          </p:cNvPr>
          <p:cNvSpPr>
            <a:spLocks noGrp="1"/>
          </p:cNvSpPr>
          <p:nvPr>
            <p:ph type="title"/>
          </p:nvPr>
        </p:nvSpPr>
        <p:spPr/>
        <p:txBody>
          <a:bodyPr>
            <a:normAutofit fontScale="90000"/>
          </a:bodyPr>
          <a:lstStyle/>
          <a:p>
            <a:r>
              <a:rPr lang="en-US" dirty="0"/>
              <a:t>AAUP origins. </a:t>
            </a:r>
            <a:br>
              <a:rPr lang="en-US" dirty="0"/>
            </a:br>
            <a:r>
              <a:rPr lang="en-US" dirty="0"/>
              <a:t>John Dewey and other concerned professors</a:t>
            </a:r>
          </a:p>
        </p:txBody>
      </p:sp>
      <p:sp>
        <p:nvSpPr>
          <p:cNvPr id="3" name="Content Placeholder 2">
            <a:extLst>
              <a:ext uri="{FF2B5EF4-FFF2-40B4-BE49-F238E27FC236}">
                <a16:creationId xmlns:a16="http://schemas.microsoft.com/office/drawing/2014/main" id="{2E6C5E1E-0C89-9F42-99AA-3AAEEE48DF7F}"/>
              </a:ext>
            </a:extLst>
          </p:cNvPr>
          <p:cNvSpPr>
            <a:spLocks noGrp="1"/>
          </p:cNvSpPr>
          <p:nvPr>
            <p:ph idx="1"/>
          </p:nvPr>
        </p:nvSpPr>
        <p:spPr/>
        <p:txBody>
          <a:bodyPr>
            <a:normAutofit/>
          </a:bodyPr>
          <a:lstStyle/>
          <a:p>
            <a:r>
              <a:rPr lang="en-US" dirty="0"/>
              <a:t> The AAUP’s founding document is the </a:t>
            </a:r>
            <a:r>
              <a:rPr lang="en-US" i="1" dirty="0"/>
              <a:t>1915 Declaration of Principles on Academic Freedom and Academic Tenure</a:t>
            </a:r>
          </a:p>
          <a:p>
            <a:r>
              <a:rPr lang="en-US" dirty="0"/>
              <a:t>It was created as a voice for professors who were, </a:t>
            </a:r>
            <a:r>
              <a:rPr lang="en-US" b="1" dirty="0"/>
              <a:t>“outraged by the dismissals of colleagues by the businessmen-trustees who ran their universities”</a:t>
            </a:r>
          </a:p>
          <a:p>
            <a:r>
              <a:rPr lang="en-US" dirty="0"/>
              <a:t>AAUP exists to support the principle that professors have the right to to </a:t>
            </a:r>
            <a:r>
              <a:rPr lang="en-US" b="1" dirty="0"/>
              <a:t>control the conditions of their employment</a:t>
            </a:r>
          </a:p>
          <a:p>
            <a:r>
              <a:rPr lang="en-US" dirty="0"/>
              <a:t>The AAUP fundamentally links the idea of shared governance to academic freedom insofar as academic freedom is a perquisite for the kind of work that faculty do</a:t>
            </a:r>
          </a:p>
        </p:txBody>
      </p:sp>
      <p:pic>
        <p:nvPicPr>
          <p:cNvPr id="6" name="Audio Recording Dec 1, 2020 at 1:22:53 PM" descr="Audio Recording Dec 1, 2020 at 1:22:53 PM">
            <a:hlinkClick r:id="" action="ppaction://media"/>
            <a:extLst>
              <a:ext uri="{FF2B5EF4-FFF2-40B4-BE49-F238E27FC236}">
                <a16:creationId xmlns:a16="http://schemas.microsoft.com/office/drawing/2014/main" id="{99550E17-1E3D-7249-84C1-551B7C4B1A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19152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75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1F08-0AB0-CD4F-A97C-491CAD44E52F}"/>
              </a:ext>
            </a:extLst>
          </p:cNvPr>
          <p:cNvSpPr>
            <a:spLocks noGrp="1"/>
          </p:cNvSpPr>
          <p:nvPr>
            <p:ph type="title"/>
          </p:nvPr>
        </p:nvSpPr>
        <p:spPr/>
        <p:txBody>
          <a:bodyPr/>
          <a:lstStyle/>
          <a:p>
            <a:r>
              <a:rPr lang="en-US" dirty="0"/>
              <a:t>Force Mejeure</a:t>
            </a:r>
          </a:p>
        </p:txBody>
      </p:sp>
      <p:sp>
        <p:nvSpPr>
          <p:cNvPr id="3" name="Content Placeholder 2">
            <a:extLst>
              <a:ext uri="{FF2B5EF4-FFF2-40B4-BE49-F238E27FC236}">
                <a16:creationId xmlns:a16="http://schemas.microsoft.com/office/drawing/2014/main" id="{3FEF82D6-AE10-3D47-8C97-B5CC6461C4F5}"/>
              </a:ext>
            </a:extLst>
          </p:cNvPr>
          <p:cNvSpPr>
            <a:spLocks noGrp="1"/>
          </p:cNvSpPr>
          <p:nvPr>
            <p:ph idx="1"/>
          </p:nvPr>
        </p:nvSpPr>
        <p:spPr/>
        <p:txBody>
          <a:bodyPr>
            <a:normAutofit/>
          </a:bodyPr>
          <a:lstStyle/>
          <a:p>
            <a:r>
              <a:rPr lang="en-US" sz="1700" dirty="0"/>
              <a:t>The boards of two public institutions,”  “the LSU Health Sciences Center and Southern University at New Orleans, reverted to the concept of “force majeure,” </a:t>
            </a:r>
          </a:p>
          <a:p>
            <a:r>
              <a:rPr lang="en-US" sz="1700" dirty="0"/>
              <a:t>A term nowhere recognized or defined in prior personnel policies  </a:t>
            </a:r>
          </a:p>
          <a:p>
            <a:r>
              <a:rPr lang="en-US" sz="1700" dirty="0"/>
              <a:t> allowed them to bypass academic due process for tenured faculty that the existing financial exigency policies had clearly mandated. </a:t>
            </a:r>
          </a:p>
          <a:p>
            <a:pPr marL="0" indent="0">
              <a:buNone/>
            </a:pPr>
            <a:endParaRPr lang="en-US" dirty="0"/>
          </a:p>
        </p:txBody>
      </p:sp>
      <p:pic>
        <p:nvPicPr>
          <p:cNvPr id="4" name="Audio Recording Dec 1, 2020 at 1:40:26 PM" descr="Audio Recording Dec 1, 2020 at 1:40:26 PM">
            <a:hlinkClick r:id="" action="ppaction://media"/>
            <a:extLst>
              <a:ext uri="{FF2B5EF4-FFF2-40B4-BE49-F238E27FC236}">
                <a16:creationId xmlns:a16="http://schemas.microsoft.com/office/drawing/2014/main" id="{FCC8A3F8-9027-AA48-95D8-CF589859A4B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pic>
        <p:nvPicPr>
          <p:cNvPr id="5" name="Audio Recording Dec 1, 2020 at 2:09:09 PM" descr="Audio Recording Dec 1, 2020 at 2:09:09 PM">
            <a:hlinkClick r:id="" action="ppaction://media"/>
            <a:extLst>
              <a:ext uri="{FF2B5EF4-FFF2-40B4-BE49-F238E27FC236}">
                <a16:creationId xmlns:a16="http://schemas.microsoft.com/office/drawing/2014/main" id="{81BEBDBE-D642-EC4B-A8E8-D84EB7A7F903}"/>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1461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9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79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3177-48F8-A14E-A3DA-9D701730EAA2}"/>
              </a:ext>
            </a:extLst>
          </p:cNvPr>
          <p:cNvSpPr>
            <a:spLocks noGrp="1"/>
          </p:cNvSpPr>
          <p:nvPr>
            <p:ph type="title"/>
          </p:nvPr>
        </p:nvSpPr>
        <p:spPr/>
        <p:txBody>
          <a:bodyPr/>
          <a:lstStyle/>
          <a:p>
            <a:r>
              <a:rPr lang="en-US" dirty="0"/>
              <a:t>Force Majeure</a:t>
            </a:r>
          </a:p>
        </p:txBody>
      </p:sp>
      <p:sp>
        <p:nvSpPr>
          <p:cNvPr id="3" name="Content Placeholder 2">
            <a:extLst>
              <a:ext uri="{FF2B5EF4-FFF2-40B4-BE49-F238E27FC236}">
                <a16:creationId xmlns:a16="http://schemas.microsoft.com/office/drawing/2014/main" id="{CD6A6300-05B9-AD43-A3F2-BAE5EC4EF833}"/>
              </a:ext>
            </a:extLst>
          </p:cNvPr>
          <p:cNvSpPr>
            <a:spLocks noGrp="1"/>
          </p:cNvSpPr>
          <p:nvPr>
            <p:ph idx="1"/>
          </p:nvPr>
        </p:nvSpPr>
        <p:spPr/>
        <p:txBody>
          <a:bodyPr/>
          <a:lstStyle/>
          <a:p>
            <a:r>
              <a:rPr lang="en-US" dirty="0"/>
              <a:t>Recently, unionized faculty at University of Akron in Ohio were terminated because they negotiated a contract that allowed termination for reasons of “force majeure”</a:t>
            </a:r>
          </a:p>
          <a:p>
            <a:r>
              <a:rPr lang="en-US" dirty="0"/>
              <a:t>That is, “an event that can be neither anticipated nor controlled”</a:t>
            </a:r>
          </a:p>
        </p:txBody>
      </p:sp>
      <p:pic>
        <p:nvPicPr>
          <p:cNvPr id="4" name="Audio Recording Dec 1, 2020 at 2:18:54 PM" descr="Audio Recording Dec 1, 2020 at 2:18:54 PM">
            <a:hlinkClick r:id="" action="ppaction://media"/>
            <a:extLst>
              <a:ext uri="{FF2B5EF4-FFF2-40B4-BE49-F238E27FC236}">
                <a16:creationId xmlns:a16="http://schemas.microsoft.com/office/drawing/2014/main" id="{3EFE96A1-335E-FE4E-A198-4D77F0D175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23591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F5FC-90C2-9E4D-B782-7227FB93802D}"/>
              </a:ext>
            </a:extLst>
          </p:cNvPr>
          <p:cNvSpPr>
            <a:spLocks noGrp="1"/>
          </p:cNvSpPr>
          <p:nvPr>
            <p:ph type="title"/>
          </p:nvPr>
        </p:nvSpPr>
        <p:spPr/>
        <p:txBody>
          <a:bodyPr>
            <a:normAutofit fontScale="90000"/>
          </a:bodyPr>
          <a:lstStyle/>
          <a:p>
            <a:r>
              <a:rPr lang="en-US" dirty="0"/>
              <a:t>The AAUP Contends that these schools failed </a:t>
            </a:r>
          </a:p>
        </p:txBody>
      </p:sp>
      <p:sp>
        <p:nvSpPr>
          <p:cNvPr id="3" name="Content Placeholder 2">
            <a:extLst>
              <a:ext uri="{FF2B5EF4-FFF2-40B4-BE49-F238E27FC236}">
                <a16:creationId xmlns:a16="http://schemas.microsoft.com/office/drawing/2014/main" id="{29782124-8DA3-7B4D-A9C5-40BE8A53F89D}"/>
              </a:ext>
            </a:extLst>
          </p:cNvPr>
          <p:cNvSpPr>
            <a:spLocks noGrp="1"/>
          </p:cNvSpPr>
          <p:nvPr>
            <p:ph idx="1"/>
          </p:nvPr>
        </p:nvSpPr>
        <p:spPr/>
        <p:txBody>
          <a:bodyPr/>
          <a:lstStyle/>
          <a:p>
            <a:pPr marL="0" indent="0">
              <a:buNone/>
            </a:pPr>
            <a:r>
              <a:rPr lang="en-US" dirty="0"/>
              <a:t>Boards failed to adhere to existing policies, pre-Katrina policies that, if followed, could have averted harmful results</a:t>
            </a:r>
          </a:p>
          <a:p>
            <a:pPr marL="0" indent="0">
              <a:buNone/>
            </a:pPr>
            <a:r>
              <a:rPr lang="en-US" dirty="0"/>
              <a:t>In general, they gave no rationale for extraordinary actions they took</a:t>
            </a:r>
          </a:p>
          <a:p>
            <a:pPr marL="0" indent="0">
              <a:buNone/>
            </a:pPr>
            <a:r>
              <a:rPr lang="en-US" dirty="0"/>
              <a:t>They gave little notice for terminations and other personal decisions creating climates of uncertainty and fear</a:t>
            </a:r>
          </a:p>
          <a:p>
            <a:pPr marL="0" indent="0">
              <a:buNone/>
            </a:pPr>
            <a:r>
              <a:rPr lang="en-US" dirty="0"/>
              <a:t>Due process was largely ignored, as there was no opportunity to review adverse judgments under established review procedures</a:t>
            </a:r>
          </a:p>
        </p:txBody>
      </p:sp>
      <p:pic>
        <p:nvPicPr>
          <p:cNvPr id="4" name="Audio Recording Dec 1, 2020 at 1:43:59 PM" descr="Audio Recording Dec 1, 2020 at 1:43:59 PM">
            <a:hlinkClick r:id="" action="ppaction://media"/>
            <a:extLst>
              <a:ext uri="{FF2B5EF4-FFF2-40B4-BE49-F238E27FC236}">
                <a16:creationId xmlns:a16="http://schemas.microsoft.com/office/drawing/2014/main" id="{87710368-668B-704F-B972-768C7332F54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pic>
        <p:nvPicPr>
          <p:cNvPr id="5" name="Audio Recording Dec 1, 2020 at 2:09:50 PM" descr="Audio Recording Dec 1, 2020 at 2:09:50 PM">
            <a:hlinkClick r:id="" action="ppaction://media"/>
            <a:extLst>
              <a:ext uri="{FF2B5EF4-FFF2-40B4-BE49-F238E27FC236}">
                <a16:creationId xmlns:a16="http://schemas.microsoft.com/office/drawing/2014/main" id="{423A7113-E35A-E342-BD30-CBFAA58F42D5}"/>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66886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2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87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617198-A643-8040-BBF4-EAEA2BD77C49}"/>
              </a:ext>
            </a:extLst>
          </p:cNvPr>
          <p:cNvSpPr>
            <a:spLocks noGrp="1"/>
          </p:cNvSpPr>
          <p:nvPr>
            <p:ph type="title"/>
          </p:nvPr>
        </p:nvSpPr>
        <p:spPr>
          <a:xfrm>
            <a:off x="2880485" y="841375"/>
            <a:ext cx="6230857" cy="1230570"/>
          </a:xfrm>
        </p:spPr>
        <p:txBody>
          <a:bodyPr anchor="t">
            <a:normAutofit fontScale="90000"/>
          </a:bodyPr>
          <a:lstStyle/>
          <a:p>
            <a:pPr algn="l"/>
            <a:r>
              <a:rPr lang="en-US" sz="3600" dirty="0">
                <a:solidFill>
                  <a:schemeClr val="accent1"/>
                </a:solidFill>
              </a:rPr>
              <a:t>The Crisis was used Opportunistically</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F8F77A34-AFAB-4643-AB1C-1CFF20BFC0FF}"/>
              </a:ext>
            </a:extLst>
          </p:cNvPr>
          <p:cNvSpPr>
            <a:spLocks noGrp="1"/>
          </p:cNvSpPr>
          <p:nvPr>
            <p:ph idx="1"/>
          </p:nvPr>
        </p:nvSpPr>
        <p:spPr>
          <a:xfrm>
            <a:off x="2880487" y="2249046"/>
            <a:ext cx="6123783" cy="3802762"/>
          </a:xfrm>
        </p:spPr>
        <p:txBody>
          <a:bodyPr anchor="t">
            <a:normAutofit/>
          </a:bodyPr>
          <a:lstStyle/>
          <a:p>
            <a:pPr>
              <a:lnSpc>
                <a:spcPct val="110000"/>
              </a:lnSpc>
            </a:pPr>
            <a:r>
              <a:rPr lang="en-US" sz="1400" dirty="0"/>
              <a:t>As the AAUP discovered during its investigations of university responses to Hurricane Katrina, the crisis, “opened a window of opportunity for campus managers to make some of the cuts and programmatic changes they have in fact long wanted to make. An institution’s desire to switch priorities is not the same as a fiscal crisis.”</a:t>
            </a:r>
          </a:p>
          <a:p>
            <a:pPr>
              <a:lnSpc>
                <a:spcPct val="110000"/>
              </a:lnSpc>
            </a:pPr>
            <a:r>
              <a:rPr lang="en-US" sz="1400" dirty="0"/>
              <a:t>“Many current ‘crises’ represent shifts in priorities rather than crises of funding. An institution’s desire to switch priorities is not the same as a fiscal crisis.”</a:t>
            </a:r>
          </a:p>
          <a:p>
            <a:pPr>
              <a:lnSpc>
                <a:spcPct val="110000"/>
              </a:lnSpc>
            </a:pPr>
            <a:r>
              <a:rPr lang="en-US" sz="1400" dirty="0"/>
              <a:t>“Many current ‘crises’ represent shifts in priorities rather than crises of funding</a:t>
            </a:r>
          </a:p>
        </p:txBody>
      </p:sp>
      <p:pic>
        <p:nvPicPr>
          <p:cNvPr id="4" name="Audio Recording Dec 1, 2020 at 1:45:15 PM" descr="Audio Recording Dec 1, 2020 at 1:45:15 PM">
            <a:hlinkClick r:id="" action="ppaction://media"/>
            <a:extLst>
              <a:ext uri="{FF2B5EF4-FFF2-40B4-BE49-F238E27FC236}">
                <a16:creationId xmlns:a16="http://schemas.microsoft.com/office/drawing/2014/main" id="{153B9C0E-B068-0A45-80BE-535E1BF9D0F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pic>
        <p:nvPicPr>
          <p:cNvPr id="5" name="Audio Recording Dec 1, 2020 at 2:10:59 PM" descr="Audio Recording Dec 1, 2020 at 2:10:59 PM">
            <a:hlinkClick r:id="" action="ppaction://media"/>
            <a:extLst>
              <a:ext uri="{FF2B5EF4-FFF2-40B4-BE49-F238E27FC236}">
                <a16:creationId xmlns:a16="http://schemas.microsoft.com/office/drawing/2014/main" id="{3779039B-E877-1E4E-80CB-1D4D54CDC1B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10415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32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26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6"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7"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2" name="Rectangle 41">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46F077-321C-7B4C-A44A-71BE3530F3E9}"/>
              </a:ext>
            </a:extLst>
          </p:cNvPr>
          <p:cNvSpPr>
            <a:spLocks noGrp="1"/>
          </p:cNvSpPr>
          <p:nvPr>
            <p:ph type="title"/>
          </p:nvPr>
        </p:nvSpPr>
        <p:spPr>
          <a:xfrm>
            <a:off x="645459" y="960120"/>
            <a:ext cx="3865695" cy="4171278"/>
          </a:xfrm>
        </p:spPr>
        <p:txBody>
          <a:bodyPr>
            <a:normAutofit/>
          </a:bodyPr>
          <a:lstStyle/>
          <a:p>
            <a:pPr algn="r"/>
            <a:r>
              <a:rPr lang="en-US" sz="3700" dirty="0">
                <a:solidFill>
                  <a:schemeClr val="tx1"/>
                </a:solidFill>
              </a:rPr>
              <a:t>Report of an AAUP Special Committee: Hurricane Katrina and New Orleans Universities </a:t>
            </a:r>
            <a:br>
              <a:rPr lang="en-US" sz="3700" dirty="0">
                <a:solidFill>
                  <a:schemeClr val="tx1"/>
                </a:solidFill>
              </a:rPr>
            </a:br>
            <a:endParaRPr lang="en-US" sz="3700" dirty="0">
              <a:solidFill>
                <a:schemeClr val="tx1"/>
              </a:solidFill>
            </a:endParaRPr>
          </a:p>
        </p:txBody>
      </p:sp>
      <p:cxnSp>
        <p:nvCxnSpPr>
          <p:cNvPr id="44" name="Straight Connector 43">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7CA7C8-A0FD-464A-AAC9-89CEDC2E475F}"/>
              </a:ext>
            </a:extLst>
          </p:cNvPr>
          <p:cNvSpPr>
            <a:spLocks noGrp="1"/>
          </p:cNvSpPr>
          <p:nvPr>
            <p:ph idx="1"/>
          </p:nvPr>
        </p:nvSpPr>
        <p:spPr>
          <a:xfrm>
            <a:off x="4983164" y="960120"/>
            <a:ext cx="5511800" cy="4171278"/>
          </a:xfrm>
        </p:spPr>
        <p:txBody>
          <a:bodyPr>
            <a:normAutofit/>
          </a:bodyPr>
          <a:lstStyle/>
          <a:p>
            <a:pPr>
              <a:lnSpc>
                <a:spcPct val="110000"/>
              </a:lnSpc>
            </a:pPr>
            <a:r>
              <a:rPr lang="en-US" sz="1500" dirty="0"/>
              <a:t>“However cumbersome faculty consultation may at times be, the importance and value of such participation become </a:t>
            </a:r>
            <a:r>
              <a:rPr lang="en-US" sz="1500" b="1" dirty="0"/>
              <a:t>even greater in exigent times </a:t>
            </a:r>
            <a:r>
              <a:rPr lang="en-US" sz="1500" dirty="0"/>
              <a:t>than in more tranquil times. The imperative that affected faculties be consulted and assume a meaningful role in making critical judgments reflects more than the values of collegiality; given the centrality of university faculties in the mission of their institutions, </a:t>
            </a:r>
            <a:r>
              <a:rPr lang="en-US" sz="1500" b="1" dirty="0"/>
              <a:t>their meaningful involvement in reviewing and approving measures that vitally affect the welfare of the institution </a:t>
            </a:r>
            <a:r>
              <a:rPr lang="en-US" sz="1500" dirty="0"/>
              <a:t>(as well as their own) </a:t>
            </a:r>
            <a:r>
              <a:rPr lang="en-US" sz="1500" b="1" dirty="0"/>
              <a:t>becomes truly essential at such times</a:t>
            </a:r>
            <a:r>
              <a:rPr lang="en-US" sz="1500" dirty="0"/>
              <a:t>. ... </a:t>
            </a:r>
          </a:p>
          <a:p>
            <a:pPr>
              <a:lnSpc>
                <a:spcPct val="110000"/>
              </a:lnSpc>
            </a:pPr>
            <a:r>
              <a:rPr lang="en-US" sz="1500" dirty="0"/>
              <a:t>“An institution </a:t>
            </a:r>
            <a:r>
              <a:rPr lang="en-US" sz="1500" b="1" dirty="0"/>
              <a:t>cannot be rebuilt on mistrust </a:t>
            </a:r>
            <a:r>
              <a:rPr lang="en-US" sz="1500" dirty="0"/>
              <a:t>or worse on a broadly shared sense of betrayal. </a:t>
            </a:r>
            <a:r>
              <a:rPr lang="en-US" sz="1500" b="1" dirty="0"/>
              <a:t>Action that manifests regard </a:t>
            </a:r>
            <a:r>
              <a:rPr lang="en-US" sz="1500" dirty="0"/>
              <a:t>for the faculty’s collective role is </a:t>
            </a:r>
            <a:r>
              <a:rPr lang="en-US" sz="1500" b="1" dirty="0"/>
              <a:t>essential </a:t>
            </a:r>
            <a:r>
              <a:rPr lang="en-US" sz="1500" dirty="0"/>
              <a:t>in order to </a:t>
            </a:r>
            <a:r>
              <a:rPr lang="en-US" sz="1500" b="1" dirty="0"/>
              <a:t>rebuild </a:t>
            </a:r>
            <a:r>
              <a:rPr lang="en-US" sz="1500" dirty="0"/>
              <a:t>commitment and trust.” </a:t>
            </a:r>
          </a:p>
          <a:p>
            <a:pPr>
              <a:lnSpc>
                <a:spcPct val="110000"/>
              </a:lnSpc>
            </a:pPr>
            <a:endParaRPr lang="en-US" sz="1500" dirty="0"/>
          </a:p>
        </p:txBody>
      </p:sp>
      <p:pic>
        <p:nvPicPr>
          <p:cNvPr id="4" name="Audio Recording Dec 1, 2020 at 1:48:12 PM" descr="Audio Recording Dec 1, 2020 at 1:48:12 PM">
            <a:hlinkClick r:id="" action="ppaction://media"/>
            <a:extLst>
              <a:ext uri="{FF2B5EF4-FFF2-40B4-BE49-F238E27FC236}">
                <a16:creationId xmlns:a16="http://schemas.microsoft.com/office/drawing/2014/main" id="{7023D012-F2C4-4541-B198-6EDE802E201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pic>
        <p:nvPicPr>
          <p:cNvPr id="5" name="Audio Recording Dec 1, 2020 at 1:50:19 PM" descr="Audio Recording Dec 1, 2020 at 1:50:19 PM">
            <a:hlinkClick r:id="" action="ppaction://media"/>
            <a:extLst>
              <a:ext uri="{FF2B5EF4-FFF2-40B4-BE49-F238E27FC236}">
                <a16:creationId xmlns:a16="http://schemas.microsoft.com/office/drawing/2014/main" id="{49776E02-9517-1848-A812-8D6555FE7BDB}"/>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689600" y="3022600"/>
            <a:ext cx="812800" cy="812800"/>
          </a:xfrm>
          <a:prstGeom prst="rect">
            <a:avLst/>
          </a:prstGeom>
        </p:spPr>
      </p:pic>
      <p:pic>
        <p:nvPicPr>
          <p:cNvPr id="6" name="Audio Recording Dec 1, 2020 at 2:11:52 PM" descr="Audio Recording Dec 1, 2020 at 2:11:52 PM">
            <a:hlinkClick r:id="" action="ppaction://media"/>
            <a:extLst>
              <a:ext uri="{FF2B5EF4-FFF2-40B4-BE49-F238E27FC236}">
                <a16:creationId xmlns:a16="http://schemas.microsoft.com/office/drawing/2014/main" id="{C32C5D0D-3EF3-CC4A-8220-23D52234DD1A}"/>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5826896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86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400"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33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audio>
              <p:cMediaNode vol="80000">
                <p:cTn id="16" fill="hold" display="0">
                  <p:stCondLst>
                    <p:cond delay="indefinite"/>
                  </p:stCondLst>
                  <p:endCondLst>
                    <p:cond evt="onStopAudio" delay="0">
                      <p:tgtEl>
                        <p:sldTgt/>
                      </p:tgtEl>
                    </p:cond>
                  </p:endCondLst>
                </p:cTn>
                <p:tgtEl>
                  <p:spTgt spid="5"/>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95E5-0391-1349-98EA-E29E1EF4E8AC}"/>
              </a:ext>
            </a:extLst>
          </p:cNvPr>
          <p:cNvSpPr>
            <a:spLocks noGrp="1"/>
          </p:cNvSpPr>
          <p:nvPr>
            <p:ph type="title"/>
          </p:nvPr>
        </p:nvSpPr>
        <p:spPr/>
        <p:txBody>
          <a:bodyPr>
            <a:normAutofit fontScale="90000"/>
          </a:bodyPr>
          <a:lstStyle/>
          <a:p>
            <a:r>
              <a:rPr lang="en-US" dirty="0"/>
              <a:t>AAUP’s </a:t>
            </a:r>
            <a:r>
              <a:rPr lang="en-US" i="1" dirty="0"/>
              <a:t>Recommended Institutional Regulations</a:t>
            </a:r>
            <a:endParaRPr lang="en-US" dirty="0"/>
          </a:p>
        </p:txBody>
      </p:sp>
      <p:sp>
        <p:nvSpPr>
          <p:cNvPr id="3" name="Content Placeholder 2">
            <a:extLst>
              <a:ext uri="{FF2B5EF4-FFF2-40B4-BE49-F238E27FC236}">
                <a16:creationId xmlns:a16="http://schemas.microsoft.com/office/drawing/2014/main" id="{D08B5351-0759-EC4D-832A-87FDDF7C5C5F}"/>
              </a:ext>
            </a:extLst>
          </p:cNvPr>
          <p:cNvSpPr>
            <a:spLocks noGrp="1"/>
          </p:cNvSpPr>
          <p:nvPr>
            <p:ph idx="1"/>
          </p:nvPr>
        </p:nvSpPr>
        <p:spPr/>
        <p:txBody>
          <a:bodyPr/>
          <a:lstStyle/>
          <a:p>
            <a:r>
              <a:rPr lang="en-US" dirty="0"/>
              <a:t>The primary concern of these standards is to discourage an administration from using either financial exigency or program discontinuance as pretext for violating faculty members’ academic freedom. </a:t>
            </a:r>
          </a:p>
          <a:p>
            <a:endParaRPr lang="en-US" dirty="0"/>
          </a:p>
          <a:p>
            <a:endParaRPr lang="en-US" dirty="0"/>
          </a:p>
        </p:txBody>
      </p:sp>
      <p:pic>
        <p:nvPicPr>
          <p:cNvPr id="4" name="Audio Recording Dec 1, 2020 at 2:12:23 PM" descr="Audio Recording Dec 1, 2020 at 2:12:23 PM">
            <a:hlinkClick r:id="" action="ppaction://media"/>
            <a:extLst>
              <a:ext uri="{FF2B5EF4-FFF2-40B4-BE49-F238E27FC236}">
                <a16:creationId xmlns:a16="http://schemas.microsoft.com/office/drawing/2014/main" id="{07F3DD9C-4920-C049-8E6E-2E28D1C5A1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36796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D2EB-76AD-474D-B573-029549A1DC2B}"/>
              </a:ext>
            </a:extLst>
          </p:cNvPr>
          <p:cNvSpPr>
            <a:spLocks noGrp="1"/>
          </p:cNvSpPr>
          <p:nvPr>
            <p:ph type="title"/>
          </p:nvPr>
        </p:nvSpPr>
        <p:spPr/>
        <p:txBody>
          <a:bodyPr/>
          <a:lstStyle/>
          <a:p>
            <a:r>
              <a:rPr lang="en-US" dirty="0"/>
              <a:t>Financial Exigency</a:t>
            </a:r>
          </a:p>
        </p:txBody>
      </p:sp>
      <p:sp>
        <p:nvSpPr>
          <p:cNvPr id="3" name="Content Placeholder 2">
            <a:extLst>
              <a:ext uri="{FF2B5EF4-FFF2-40B4-BE49-F238E27FC236}">
                <a16:creationId xmlns:a16="http://schemas.microsoft.com/office/drawing/2014/main" id="{0A47CAB4-A66C-1F42-83DF-FD5083A633F6}"/>
              </a:ext>
            </a:extLst>
          </p:cNvPr>
          <p:cNvSpPr>
            <a:spLocks noGrp="1"/>
          </p:cNvSpPr>
          <p:nvPr>
            <p:ph idx="1"/>
          </p:nvPr>
        </p:nvSpPr>
        <p:spPr/>
        <p:txBody>
          <a:bodyPr/>
          <a:lstStyle/>
          <a:p>
            <a:r>
              <a:rPr lang="en-US" dirty="0"/>
              <a:t>Overall 95% of institutions surveyed have financial exigency policies, and 85% of institutions have program discontinuance policies. </a:t>
            </a:r>
          </a:p>
          <a:p>
            <a:r>
              <a:rPr lang="en-US" dirty="0"/>
              <a:t>Both types of policies have increased in prevalence over the past two decades.</a:t>
            </a:r>
          </a:p>
        </p:txBody>
      </p:sp>
      <p:pic>
        <p:nvPicPr>
          <p:cNvPr id="4" name="Audio Recording Dec 1, 2020 at 2:12:49 PM" descr="Audio Recording Dec 1, 2020 at 2:12:49 PM">
            <a:hlinkClick r:id="" action="ppaction://media"/>
            <a:extLst>
              <a:ext uri="{FF2B5EF4-FFF2-40B4-BE49-F238E27FC236}">
                <a16:creationId xmlns:a16="http://schemas.microsoft.com/office/drawing/2014/main" id="{B5280758-B76A-CA4F-A67E-8ADB588608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3111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4ED1-956A-D141-8418-F7D4134B09AA}"/>
              </a:ext>
            </a:extLst>
          </p:cNvPr>
          <p:cNvSpPr>
            <a:spLocks noGrp="1"/>
          </p:cNvSpPr>
          <p:nvPr>
            <p:ph type="title"/>
          </p:nvPr>
        </p:nvSpPr>
        <p:spPr/>
        <p:txBody>
          <a:bodyPr/>
          <a:lstStyle/>
          <a:p>
            <a:r>
              <a:rPr lang="en-US" dirty="0"/>
              <a:t>Union versus non-union</a:t>
            </a:r>
          </a:p>
        </p:txBody>
      </p:sp>
      <p:sp>
        <p:nvSpPr>
          <p:cNvPr id="3" name="Content Placeholder 2">
            <a:extLst>
              <a:ext uri="{FF2B5EF4-FFF2-40B4-BE49-F238E27FC236}">
                <a16:creationId xmlns:a16="http://schemas.microsoft.com/office/drawing/2014/main" id="{5FD62960-24DB-FF47-BFA9-BFDDABF8F846}"/>
              </a:ext>
            </a:extLst>
          </p:cNvPr>
          <p:cNvSpPr>
            <a:spLocks noGrp="1"/>
          </p:cNvSpPr>
          <p:nvPr>
            <p:ph idx="1"/>
          </p:nvPr>
        </p:nvSpPr>
        <p:spPr/>
        <p:txBody>
          <a:bodyPr/>
          <a:lstStyle/>
          <a:p>
            <a:r>
              <a:rPr lang="en-US" dirty="0"/>
              <a:t>The use of the term “financial exigency” is very common. 81% of institutions that have such a policy use this actual term. </a:t>
            </a:r>
          </a:p>
          <a:p>
            <a:r>
              <a:rPr lang="en-US" dirty="0"/>
              <a:t>There is a difference however in the use of the term between institutions that do and do not have faculty unions. </a:t>
            </a:r>
          </a:p>
          <a:p>
            <a:r>
              <a:rPr lang="en-US" dirty="0"/>
              <a:t>90% of non-unionized campuses have this provision</a:t>
            </a:r>
          </a:p>
          <a:p>
            <a:r>
              <a:rPr lang="en-US" dirty="0"/>
              <a:t>as compared to unionized campuses where it occurs in only 44% of cases</a:t>
            </a:r>
          </a:p>
        </p:txBody>
      </p:sp>
      <p:pic>
        <p:nvPicPr>
          <p:cNvPr id="4" name="Audio Recording Dec 1, 2020 at 2:14:46 PM" descr="Audio Recording Dec 1, 2020 at 2:14:46 PM">
            <a:hlinkClick r:id="" action="ppaction://media"/>
            <a:extLst>
              <a:ext uri="{FF2B5EF4-FFF2-40B4-BE49-F238E27FC236}">
                <a16:creationId xmlns:a16="http://schemas.microsoft.com/office/drawing/2014/main" id="{F0110135-A5F8-C44E-9E08-5E3C30632D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3016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00E1-F448-C84D-82F9-3605EE8887B7}"/>
              </a:ext>
            </a:extLst>
          </p:cNvPr>
          <p:cNvSpPr>
            <a:spLocks noGrp="1"/>
          </p:cNvSpPr>
          <p:nvPr>
            <p:ph type="title"/>
          </p:nvPr>
        </p:nvSpPr>
        <p:spPr/>
        <p:txBody>
          <a:bodyPr/>
          <a:lstStyle/>
          <a:p>
            <a:r>
              <a:rPr lang="en-US" dirty="0"/>
              <a:t>Early definition</a:t>
            </a:r>
          </a:p>
        </p:txBody>
      </p:sp>
      <p:sp>
        <p:nvSpPr>
          <p:cNvPr id="3" name="Content Placeholder 2">
            <a:extLst>
              <a:ext uri="{FF2B5EF4-FFF2-40B4-BE49-F238E27FC236}">
                <a16:creationId xmlns:a16="http://schemas.microsoft.com/office/drawing/2014/main" id="{BB882416-D038-DC44-BC85-B3F8FF2DE1EA}"/>
              </a:ext>
            </a:extLst>
          </p:cNvPr>
          <p:cNvSpPr>
            <a:spLocks noGrp="1"/>
          </p:cNvSpPr>
          <p:nvPr>
            <p:ph idx="1"/>
          </p:nvPr>
        </p:nvSpPr>
        <p:spPr/>
        <p:txBody>
          <a:bodyPr/>
          <a:lstStyle/>
          <a:p>
            <a:r>
              <a:rPr lang="en-US" dirty="0"/>
              <a:t>Policies about financial exigency were Initially developed as a guide for the primarily small institutions that went bankrupt</a:t>
            </a:r>
          </a:p>
          <a:p>
            <a:r>
              <a:rPr lang="en-US" dirty="0"/>
              <a:t>Due to a variety of factors, contemporary universities and colleges can face severe financial problems that fall short of bankruptcy, and can thus make significant changes alleged to be the result of fiscal crises, without declaring exigency</a:t>
            </a:r>
          </a:p>
          <a:p>
            <a:r>
              <a:rPr lang="en-US" dirty="0"/>
              <a:t>From their  point of view, the advantage of doing so is twofold: </a:t>
            </a:r>
          </a:p>
          <a:p>
            <a:pPr lvl="1"/>
            <a:r>
              <a:rPr lang="en-US" dirty="0"/>
              <a:t>The university is able to avoid bad publicity </a:t>
            </a:r>
          </a:p>
          <a:p>
            <a:pPr lvl="1"/>
            <a:r>
              <a:rPr lang="en-US" dirty="0"/>
              <a:t>And it is able to skirt the provisions of shared governance that are specifically triggered by declarations of exigency</a:t>
            </a:r>
          </a:p>
        </p:txBody>
      </p:sp>
      <p:pic>
        <p:nvPicPr>
          <p:cNvPr id="4" name="Audio Recording Dec 1, 2020 at 2:16:23 PM" descr="Audio Recording Dec 1, 2020 at 2:16:23 PM">
            <a:hlinkClick r:id="" action="ppaction://media"/>
            <a:extLst>
              <a:ext uri="{FF2B5EF4-FFF2-40B4-BE49-F238E27FC236}">
                <a16:creationId xmlns:a16="http://schemas.microsoft.com/office/drawing/2014/main" id="{BB8C4BF7-2235-FA41-B297-020D0AE2F6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0820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67D9-7ABD-C042-8938-5313C5D4BB4B}"/>
              </a:ext>
            </a:extLst>
          </p:cNvPr>
          <p:cNvSpPr>
            <a:spLocks noGrp="1"/>
          </p:cNvSpPr>
          <p:nvPr>
            <p:ph type="title"/>
          </p:nvPr>
        </p:nvSpPr>
        <p:spPr/>
        <p:txBody>
          <a:bodyPr/>
          <a:lstStyle/>
          <a:p>
            <a:r>
              <a:rPr lang="en-US" dirty="0"/>
              <a:t>The AAUP New Definition</a:t>
            </a:r>
          </a:p>
        </p:txBody>
      </p:sp>
      <p:sp>
        <p:nvSpPr>
          <p:cNvPr id="3" name="Content Placeholder 2">
            <a:extLst>
              <a:ext uri="{FF2B5EF4-FFF2-40B4-BE49-F238E27FC236}">
                <a16:creationId xmlns:a16="http://schemas.microsoft.com/office/drawing/2014/main" id="{35E5B8CC-85D0-014F-8711-70009A64F24C}"/>
              </a:ext>
            </a:extLst>
          </p:cNvPr>
          <p:cNvSpPr>
            <a:spLocks noGrp="1"/>
          </p:cNvSpPr>
          <p:nvPr>
            <p:ph idx="1"/>
          </p:nvPr>
        </p:nvSpPr>
        <p:spPr/>
        <p:txBody>
          <a:bodyPr/>
          <a:lstStyle/>
          <a:p>
            <a:r>
              <a:rPr lang="en-US" dirty="0"/>
              <a:t>An institution need not be on the brink of collapse to declare exigency</a:t>
            </a:r>
          </a:p>
          <a:p>
            <a:r>
              <a:rPr lang="en-US" dirty="0"/>
              <a:t>“Financial exigency entails a severe financial crisis that fundamentally compromises the academic integrity of the institution as a whole and that cannot be alleviated by less drastic means”</a:t>
            </a:r>
          </a:p>
          <a:p>
            <a:r>
              <a:rPr lang="en-US" dirty="0"/>
              <a:t>“Cuts in teaching and research must be a last resort”</a:t>
            </a:r>
          </a:p>
        </p:txBody>
      </p:sp>
      <p:pic>
        <p:nvPicPr>
          <p:cNvPr id="4" name="Audio Recording Dec 1, 2020 at 2:17:12 PM" descr="Audio Recording Dec 1, 2020 at 2:17:12 PM">
            <a:hlinkClick r:id="" action="ppaction://media"/>
            <a:extLst>
              <a:ext uri="{FF2B5EF4-FFF2-40B4-BE49-F238E27FC236}">
                <a16:creationId xmlns:a16="http://schemas.microsoft.com/office/drawing/2014/main" id="{E5AE31F8-D970-F54B-B1D2-F4D169B3F2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81012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3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3499-B72D-AE44-BBB6-6FB116EB861B}"/>
              </a:ext>
            </a:extLst>
          </p:cNvPr>
          <p:cNvSpPr>
            <a:spLocks noGrp="1"/>
          </p:cNvSpPr>
          <p:nvPr>
            <p:ph type="title"/>
          </p:nvPr>
        </p:nvSpPr>
        <p:spPr/>
        <p:txBody>
          <a:bodyPr>
            <a:normAutofit/>
          </a:bodyPr>
          <a:lstStyle/>
          <a:p>
            <a:r>
              <a:rPr lang="en-US" dirty="0"/>
              <a:t>Faculty are partners with administrators</a:t>
            </a:r>
          </a:p>
        </p:txBody>
      </p:sp>
      <p:sp>
        <p:nvSpPr>
          <p:cNvPr id="3" name="Content Placeholder 2">
            <a:extLst>
              <a:ext uri="{FF2B5EF4-FFF2-40B4-BE49-F238E27FC236}">
                <a16:creationId xmlns:a16="http://schemas.microsoft.com/office/drawing/2014/main" id="{FF5F7E70-3543-B049-87FA-BDCD1AAB4063}"/>
              </a:ext>
            </a:extLst>
          </p:cNvPr>
          <p:cNvSpPr>
            <a:spLocks noGrp="1"/>
          </p:cNvSpPr>
          <p:nvPr>
            <p:ph idx="1"/>
          </p:nvPr>
        </p:nvSpPr>
        <p:spPr/>
        <p:txBody>
          <a:bodyPr/>
          <a:lstStyle/>
          <a:p>
            <a:r>
              <a:rPr lang="en-US" dirty="0"/>
              <a:t>The current AAUP guidelines continues to explicitly rely on the original 1915  founding document</a:t>
            </a:r>
            <a:br>
              <a:rPr lang="en-US" dirty="0"/>
            </a:br>
            <a:r>
              <a:rPr lang="en-US" dirty="0"/>
              <a:t>in holding that,</a:t>
            </a:r>
          </a:p>
          <a:p>
            <a:r>
              <a:rPr lang="en-US" sz="2400" dirty="0"/>
              <a:t>“Members of the faculty ‘are the appointees, but not in any proper sense the employees’ of the trustees; they are partners with the trustees”</a:t>
            </a:r>
          </a:p>
        </p:txBody>
      </p:sp>
      <p:pic>
        <p:nvPicPr>
          <p:cNvPr id="4" name="Audio Recording Dec 1, 2020 at 1:23:20 PM" descr="Audio Recording Dec 1, 2020 at 1:23:20 PM">
            <a:hlinkClick r:id="" action="ppaction://media"/>
            <a:extLst>
              <a:ext uri="{FF2B5EF4-FFF2-40B4-BE49-F238E27FC236}">
                <a16:creationId xmlns:a16="http://schemas.microsoft.com/office/drawing/2014/main" id="{DB1C9C06-C906-6249-B8D0-17AB57B686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86266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51F4-BF5C-4B4C-B535-8EF5D488E0B4}"/>
              </a:ext>
            </a:extLst>
          </p:cNvPr>
          <p:cNvSpPr>
            <a:spLocks noGrp="1"/>
          </p:cNvSpPr>
          <p:nvPr>
            <p:ph type="title"/>
          </p:nvPr>
        </p:nvSpPr>
        <p:spPr/>
        <p:txBody>
          <a:bodyPr>
            <a:normAutofit fontScale="90000"/>
          </a:bodyPr>
          <a:lstStyle/>
          <a:p>
            <a:r>
              <a:rPr lang="en-US" dirty="0"/>
              <a:t>Faculty Involvement in Termination Decisions</a:t>
            </a:r>
          </a:p>
        </p:txBody>
      </p:sp>
      <p:sp>
        <p:nvSpPr>
          <p:cNvPr id="3" name="Content Placeholder 2">
            <a:extLst>
              <a:ext uri="{FF2B5EF4-FFF2-40B4-BE49-F238E27FC236}">
                <a16:creationId xmlns:a16="http://schemas.microsoft.com/office/drawing/2014/main" id="{7ACB3DC9-A356-4543-8456-EB7DE3CCFC60}"/>
              </a:ext>
            </a:extLst>
          </p:cNvPr>
          <p:cNvSpPr>
            <a:spLocks noGrp="1"/>
          </p:cNvSpPr>
          <p:nvPr>
            <p:ph idx="1"/>
          </p:nvPr>
        </p:nvSpPr>
        <p:spPr/>
        <p:txBody>
          <a:bodyPr/>
          <a:lstStyle/>
          <a:p>
            <a:r>
              <a:rPr lang="en-US" dirty="0"/>
              <a:t>AAUP documents (section 4c) on shared governance call for meaningful faculty involvement both in the declaration of a state of financial exigency and in the selection of individuals whose appointments are to be terminated </a:t>
            </a:r>
          </a:p>
          <a:p>
            <a:endParaRPr lang="en-US" dirty="0"/>
          </a:p>
        </p:txBody>
      </p:sp>
      <p:pic>
        <p:nvPicPr>
          <p:cNvPr id="4" name="Audio Recording Dec 1, 2020 at 2:22:33 PM" descr="Audio Recording Dec 1, 2020 at 2:22:33 PM">
            <a:hlinkClick r:id="" action="ppaction://media"/>
            <a:extLst>
              <a:ext uri="{FF2B5EF4-FFF2-40B4-BE49-F238E27FC236}">
                <a16:creationId xmlns:a16="http://schemas.microsoft.com/office/drawing/2014/main" id="{040114B6-7875-8C49-B684-F949449CEA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6803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38DB-DCDF-4A43-8498-4E749EFEB260}"/>
              </a:ext>
            </a:extLst>
          </p:cNvPr>
          <p:cNvSpPr>
            <a:spLocks noGrp="1"/>
          </p:cNvSpPr>
          <p:nvPr>
            <p:ph type="title"/>
          </p:nvPr>
        </p:nvSpPr>
        <p:spPr/>
        <p:txBody>
          <a:bodyPr/>
          <a:lstStyle/>
          <a:p>
            <a:r>
              <a:rPr lang="en-US" dirty="0"/>
              <a:t>Tenure</a:t>
            </a:r>
          </a:p>
        </p:txBody>
      </p:sp>
      <p:sp>
        <p:nvSpPr>
          <p:cNvPr id="3" name="Content Placeholder 2">
            <a:extLst>
              <a:ext uri="{FF2B5EF4-FFF2-40B4-BE49-F238E27FC236}">
                <a16:creationId xmlns:a16="http://schemas.microsoft.com/office/drawing/2014/main" id="{4AF66E35-B9FB-D643-A34F-A931DB4E1A12}"/>
              </a:ext>
            </a:extLst>
          </p:cNvPr>
          <p:cNvSpPr>
            <a:spLocks noGrp="1"/>
          </p:cNvSpPr>
          <p:nvPr>
            <p:ph idx="1"/>
          </p:nvPr>
        </p:nvSpPr>
        <p:spPr/>
        <p:txBody>
          <a:bodyPr/>
          <a:lstStyle/>
          <a:p>
            <a:r>
              <a:rPr lang="en-US" b="1" dirty="0"/>
              <a:t>AAUP recommends that tenure be held in the institution rather than a department of college</a:t>
            </a:r>
          </a:p>
          <a:p>
            <a:r>
              <a:rPr lang="en-US" dirty="0"/>
              <a:t>This insures that in the case of program elimination, tenure is retained, and the institution is responsible for placing the individual in another comparable position</a:t>
            </a:r>
          </a:p>
          <a:p>
            <a:r>
              <a:rPr lang="en-US" b="1" dirty="0"/>
              <a:t>Faculty members should not be terminated based solely on reductive quantitative metrics that ignore research and teaching records</a:t>
            </a:r>
          </a:p>
        </p:txBody>
      </p:sp>
      <p:pic>
        <p:nvPicPr>
          <p:cNvPr id="4" name="Audio Recording Dec 1, 2020 at 2:24:28 PM" descr="Audio Recording Dec 1, 2020 at 2:24:28 PM">
            <a:hlinkClick r:id="" action="ppaction://media"/>
            <a:extLst>
              <a:ext uri="{FF2B5EF4-FFF2-40B4-BE49-F238E27FC236}">
                <a16:creationId xmlns:a16="http://schemas.microsoft.com/office/drawing/2014/main" id="{8424B584-1C75-EF4A-80C4-F2F000CE71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20465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1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34D5B-79EE-F247-A760-9C4071AEF824}"/>
              </a:ext>
            </a:extLst>
          </p:cNvPr>
          <p:cNvSpPr>
            <a:spLocks noGrp="1"/>
          </p:cNvSpPr>
          <p:nvPr>
            <p:ph type="title"/>
          </p:nvPr>
        </p:nvSpPr>
        <p:spPr/>
        <p:txBody>
          <a:bodyPr/>
          <a:lstStyle/>
          <a:p>
            <a:r>
              <a:rPr lang="en-US" dirty="0"/>
              <a:t>Role of Contingent Faculty</a:t>
            </a:r>
          </a:p>
        </p:txBody>
      </p:sp>
      <p:sp>
        <p:nvSpPr>
          <p:cNvPr id="3" name="Content Placeholder 2">
            <a:extLst>
              <a:ext uri="{FF2B5EF4-FFF2-40B4-BE49-F238E27FC236}">
                <a16:creationId xmlns:a16="http://schemas.microsoft.com/office/drawing/2014/main" id="{794FC2E6-07B4-4447-B953-EEAD5DA347E5}"/>
              </a:ext>
            </a:extLst>
          </p:cNvPr>
          <p:cNvSpPr>
            <a:spLocks noGrp="1"/>
          </p:cNvSpPr>
          <p:nvPr>
            <p:ph idx="1"/>
          </p:nvPr>
        </p:nvSpPr>
        <p:spPr/>
        <p:txBody>
          <a:bodyPr/>
          <a:lstStyle/>
          <a:p>
            <a:r>
              <a:rPr lang="en-US" dirty="0"/>
              <a:t>The faculty must participate in all budget cutting decisions “with </a:t>
            </a:r>
            <a:r>
              <a:rPr lang="en-US" b="1" dirty="0"/>
              <a:t>substantial representation from its non-tenured as well as its tenured members</a:t>
            </a:r>
            <a:r>
              <a:rPr lang="en-US" dirty="0"/>
              <a:t>, since it is the former who are likely to bear the brunt of any reduction”</a:t>
            </a:r>
          </a:p>
          <a:p>
            <a:r>
              <a:rPr lang="en-US" dirty="0"/>
              <a:t>They  should participate at the department, college or professional school, and institution-wide levels on key decisions as to the future of the institution and specific academic programs within the institution.</a:t>
            </a:r>
          </a:p>
        </p:txBody>
      </p:sp>
      <p:pic>
        <p:nvPicPr>
          <p:cNvPr id="4" name="Audio Recording Dec 1, 2020 at 2:25:44 PM" descr="Audio Recording Dec 1, 2020 at 2:25:44 PM">
            <a:hlinkClick r:id="" action="ppaction://media"/>
            <a:extLst>
              <a:ext uri="{FF2B5EF4-FFF2-40B4-BE49-F238E27FC236}">
                <a16:creationId xmlns:a16="http://schemas.microsoft.com/office/drawing/2014/main" id="{57FB8228-5AA9-6D48-B4CD-05C3C69A95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1014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9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4889-32C6-664E-A938-A956C00E8957}"/>
              </a:ext>
            </a:extLst>
          </p:cNvPr>
          <p:cNvSpPr>
            <a:spLocks noGrp="1"/>
          </p:cNvSpPr>
          <p:nvPr>
            <p:ph type="title"/>
          </p:nvPr>
        </p:nvSpPr>
        <p:spPr/>
        <p:txBody>
          <a:bodyPr/>
          <a:lstStyle/>
          <a:p>
            <a:r>
              <a:rPr lang="en-US" dirty="0"/>
              <a:t>Shared governance in a crisis</a:t>
            </a:r>
          </a:p>
        </p:txBody>
      </p:sp>
      <p:sp>
        <p:nvSpPr>
          <p:cNvPr id="3" name="Content Placeholder 2">
            <a:extLst>
              <a:ext uri="{FF2B5EF4-FFF2-40B4-BE49-F238E27FC236}">
                <a16:creationId xmlns:a16="http://schemas.microsoft.com/office/drawing/2014/main" id="{47EEC23A-C59D-1247-AE8F-2A12E76B227E}"/>
              </a:ext>
            </a:extLst>
          </p:cNvPr>
          <p:cNvSpPr>
            <a:spLocks noGrp="1"/>
          </p:cNvSpPr>
          <p:nvPr>
            <p:ph idx="1"/>
          </p:nvPr>
        </p:nvSpPr>
        <p:spPr/>
        <p:txBody>
          <a:bodyPr>
            <a:normAutofit/>
          </a:bodyPr>
          <a:lstStyle/>
          <a:p>
            <a:r>
              <a:rPr lang="en-US" dirty="0"/>
              <a:t>Is </a:t>
            </a:r>
            <a:r>
              <a:rPr lang="en-US" b="1" dirty="0"/>
              <a:t>not</a:t>
            </a:r>
            <a:r>
              <a:rPr lang="en-US" dirty="0"/>
              <a:t> </a:t>
            </a:r>
            <a:r>
              <a:rPr lang="en-US" b="1" dirty="0"/>
              <a:t>occurring</a:t>
            </a:r>
            <a:r>
              <a:rPr lang="en-US" dirty="0"/>
              <a:t> when faculty are simply told what is going to happen to them</a:t>
            </a:r>
          </a:p>
          <a:p>
            <a:r>
              <a:rPr lang="en-US" dirty="0"/>
              <a:t>The model of shared governance rejects the corporate model where “incising and layoffs or simply announced and severance packages issued.”</a:t>
            </a:r>
          </a:p>
        </p:txBody>
      </p:sp>
      <p:pic>
        <p:nvPicPr>
          <p:cNvPr id="4" name="Audio Recording Dec 1, 2020 at 2:26:46 PM" descr="Audio Recording Dec 1, 2020 at 2:26:46 PM">
            <a:hlinkClick r:id="" action="ppaction://media"/>
            <a:extLst>
              <a:ext uri="{FF2B5EF4-FFF2-40B4-BE49-F238E27FC236}">
                <a16:creationId xmlns:a16="http://schemas.microsoft.com/office/drawing/2014/main" id="{5FE61752-C0B4-154D-9363-98036F875B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71804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6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54FC-E18C-3F4A-9124-75844E730076}"/>
              </a:ext>
            </a:extLst>
          </p:cNvPr>
          <p:cNvSpPr>
            <a:spLocks noGrp="1"/>
          </p:cNvSpPr>
          <p:nvPr>
            <p:ph type="title"/>
          </p:nvPr>
        </p:nvSpPr>
        <p:spPr/>
        <p:txBody>
          <a:bodyPr/>
          <a:lstStyle/>
          <a:p>
            <a:r>
              <a:rPr lang="en-US" dirty="0"/>
              <a:t>The Educational Mission Must Come First</a:t>
            </a:r>
          </a:p>
        </p:txBody>
      </p:sp>
      <p:sp>
        <p:nvSpPr>
          <p:cNvPr id="3" name="Content Placeholder 2">
            <a:extLst>
              <a:ext uri="{FF2B5EF4-FFF2-40B4-BE49-F238E27FC236}">
                <a16:creationId xmlns:a16="http://schemas.microsoft.com/office/drawing/2014/main" id="{1E8D8789-E8BF-2C46-8ED8-5C2BE61B82D9}"/>
              </a:ext>
            </a:extLst>
          </p:cNvPr>
          <p:cNvSpPr>
            <a:spLocks noGrp="1"/>
          </p:cNvSpPr>
          <p:nvPr>
            <p:ph idx="1"/>
          </p:nvPr>
        </p:nvSpPr>
        <p:spPr/>
        <p:txBody>
          <a:bodyPr/>
          <a:lstStyle/>
          <a:p>
            <a:r>
              <a:rPr lang="en-US" dirty="0"/>
              <a:t>Regulation 4d of the Recommended Institutional Regulations notes, “‘Educational considerations’ do not include cyclical or temporary variations in enrollment. </a:t>
            </a:r>
            <a:r>
              <a:rPr lang="en-US" b="1" dirty="0"/>
              <a:t>They must reflect long-range </a:t>
            </a:r>
            <a:r>
              <a:rPr lang="en-US" dirty="0">
                <a:solidFill>
                  <a:srgbClr val="FF0000"/>
                </a:solidFill>
              </a:rPr>
              <a:t>judgments related to the educational mission (i.e., </a:t>
            </a:r>
            <a:r>
              <a:rPr lang="en-US" b="1" dirty="0">
                <a:solidFill>
                  <a:srgbClr val="FF0000"/>
                </a:solidFill>
              </a:rPr>
              <a:t>cannot rely solely on financial considerations) </a:t>
            </a:r>
          </a:p>
          <a:p>
            <a:r>
              <a:rPr lang="en-US" dirty="0"/>
              <a:t>￼The AAUP does not regard policies as being based on educational considerations if they treat budgetary and educational considerations equally or include only budgetary considerations.</a:t>
            </a:r>
          </a:p>
        </p:txBody>
      </p:sp>
      <p:pic>
        <p:nvPicPr>
          <p:cNvPr id="4" name="Audio Recording Dec 1, 2020 at 2:27:52 PM" descr="Audio Recording Dec 1, 2020 at 2:27:52 PM">
            <a:hlinkClick r:id="" action="ppaction://media"/>
            <a:extLst>
              <a:ext uri="{FF2B5EF4-FFF2-40B4-BE49-F238E27FC236}">
                <a16:creationId xmlns:a16="http://schemas.microsoft.com/office/drawing/2014/main" id="{7190DB29-AB3F-0B4C-BE1E-87EEA76C55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54688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8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7"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9"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5"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7" name="Group 66">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68" name="Rectangle 67">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Isosceles Triangle 68">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Rectangle 69">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72" name="Rectangle 71">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5"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5" name="Group 94">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96" name="Rectangle 95">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6B1B52F-8B88-384B-88B0-8AB78C1ADAEA}"/>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1800" dirty="0"/>
              <a:t>Prepared by</a:t>
            </a:r>
            <a:br>
              <a:rPr lang="en-US" sz="1800" dirty="0"/>
            </a:br>
            <a:r>
              <a:rPr lang="en-US" sz="1800" dirty="0"/>
              <a:t> Judith Grant, Ph.D.</a:t>
            </a:r>
            <a:br>
              <a:rPr lang="en-US" sz="1800" dirty="0"/>
            </a:br>
            <a:r>
              <a:rPr lang="en-US" sz="1800" dirty="0"/>
              <a:t>Political Science, </a:t>
            </a:r>
            <a:br>
              <a:rPr lang="en-US" sz="1800" dirty="0"/>
            </a:br>
            <a:r>
              <a:rPr lang="en-US" sz="1800" dirty="0"/>
              <a:t>Ohio University</a:t>
            </a:r>
            <a:br>
              <a:rPr lang="en-US" sz="1800" dirty="0"/>
            </a:br>
            <a:r>
              <a:rPr lang="en-US" sz="1800" dirty="0"/>
              <a:t>A version of this was presented as part of the Save Ohio Higher Education webinar</a:t>
            </a:r>
            <a:br>
              <a:rPr lang="en-US" sz="1800" dirty="0"/>
            </a:br>
            <a:r>
              <a:rPr lang="en-US" sz="1800" dirty="0"/>
              <a:t> in August of 2020 </a:t>
            </a:r>
            <a:br>
              <a:rPr lang="en-US" sz="1800" dirty="0"/>
            </a:br>
            <a:r>
              <a:rPr lang="en-US" sz="1800" dirty="0"/>
              <a:t>contact: grantj1@ohio.edu</a:t>
            </a:r>
          </a:p>
        </p:txBody>
      </p:sp>
      <p:sp>
        <p:nvSpPr>
          <p:cNvPr id="100" name="Rectangle 99">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book, shelf, indoor, person&#10;&#10;Description automatically generated">
            <a:extLst>
              <a:ext uri="{FF2B5EF4-FFF2-40B4-BE49-F238E27FC236}">
                <a16:creationId xmlns:a16="http://schemas.microsoft.com/office/drawing/2014/main" id="{7A772A6D-2980-EC4B-A0C6-EBA9B677EF43}"/>
              </a:ext>
            </a:extLst>
          </p:cNvPr>
          <p:cNvPicPr>
            <a:picLocks noGrp="1" noChangeAspect="1"/>
          </p:cNvPicPr>
          <p:nvPr>
            <p:ph idx="1"/>
          </p:nvPr>
        </p:nvPicPr>
        <p:blipFill rotWithShape="1">
          <a:blip r:embed="rId4"/>
          <a:srcRect l="10037" r="22277" b="-1"/>
          <a:stretch/>
        </p:blipFill>
        <p:spPr>
          <a:xfrm>
            <a:off x="6710017" y="320040"/>
            <a:ext cx="4214808" cy="6227064"/>
          </a:xfrm>
          <a:prstGeom prst="rect">
            <a:avLst/>
          </a:prstGeom>
          <a:ln w="9525">
            <a:noFill/>
          </a:ln>
        </p:spPr>
      </p:pic>
      <p:pic>
        <p:nvPicPr>
          <p:cNvPr id="3" name="Audio Recording Dec 1, 2020 at 2:28:19 PM" descr="Audio Recording Dec 1, 2020 at 2:28:19 PM">
            <a:hlinkClick r:id="" action="ppaction://media"/>
            <a:extLst>
              <a:ext uri="{FF2B5EF4-FFF2-40B4-BE49-F238E27FC236}">
                <a16:creationId xmlns:a16="http://schemas.microsoft.com/office/drawing/2014/main" id="{482A99E6-B5E1-4448-B8A0-ED3DB8382E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46893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F172-1EC7-1D45-843A-F9FEE772F3A4}"/>
              </a:ext>
            </a:extLst>
          </p:cNvPr>
          <p:cNvSpPr>
            <a:spLocks noGrp="1"/>
          </p:cNvSpPr>
          <p:nvPr>
            <p:ph type="title"/>
          </p:nvPr>
        </p:nvSpPr>
        <p:spPr/>
        <p:txBody>
          <a:bodyPr>
            <a:normAutofit fontScale="90000"/>
          </a:bodyPr>
          <a:lstStyle/>
          <a:p>
            <a:r>
              <a:rPr lang="en-US" dirty="0"/>
              <a:t>Faculty no longer control the conditions of their own employment</a:t>
            </a:r>
          </a:p>
        </p:txBody>
      </p:sp>
      <p:sp>
        <p:nvSpPr>
          <p:cNvPr id="3" name="Content Placeholder 2">
            <a:extLst>
              <a:ext uri="{FF2B5EF4-FFF2-40B4-BE49-F238E27FC236}">
                <a16:creationId xmlns:a16="http://schemas.microsoft.com/office/drawing/2014/main" id="{C2696D75-C1E4-9C4A-A6EB-8ABAB14AEF6F}"/>
              </a:ext>
            </a:extLst>
          </p:cNvPr>
          <p:cNvSpPr>
            <a:spLocks noGrp="1"/>
          </p:cNvSpPr>
          <p:nvPr>
            <p:ph idx="1"/>
          </p:nvPr>
        </p:nvSpPr>
        <p:spPr/>
        <p:txBody>
          <a:bodyPr/>
          <a:lstStyle/>
          <a:p>
            <a:r>
              <a:rPr lang="en-US" dirty="0"/>
              <a:t>Erosion of the ideal of shared governance </a:t>
            </a:r>
          </a:p>
          <a:p>
            <a:r>
              <a:rPr lang="en-US" dirty="0"/>
              <a:t>Faculty are no longer truly considered the “partners” with Boards of Trustees” or of executive administrators</a:t>
            </a:r>
          </a:p>
        </p:txBody>
      </p:sp>
      <p:pic>
        <p:nvPicPr>
          <p:cNvPr id="4" name="Audio Recording Dec 1, 2020 at 1:24:08 PM" descr="Audio Recording Dec 1, 2020 at 1:24:08 PM">
            <a:hlinkClick r:id="" action="ppaction://media"/>
            <a:extLst>
              <a:ext uri="{FF2B5EF4-FFF2-40B4-BE49-F238E27FC236}">
                <a16:creationId xmlns:a16="http://schemas.microsoft.com/office/drawing/2014/main" id="{F3FB21B2-2277-D941-A698-447FDA5FBB6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87121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4" name="Rectangle 33">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 y="6419"/>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a:noFill/>
        </p:grpSpPr>
        <p:sp>
          <p:nvSpPr>
            <p:cNvPr id="37"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7000"/>
                </a:schemeClr>
              </a:solidFill>
              <a:prstDash val="solid"/>
              <a:miter lim="800000"/>
              <a:headEnd/>
              <a:tailEnd/>
            </a:ln>
          </p:spPr>
        </p:sp>
        <p:sp>
          <p:nvSpPr>
            <p:cNvPr id="38"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sp>
        <p:sp>
          <p:nvSpPr>
            <p:cNvPr id="39"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8000"/>
                </a:schemeClr>
              </a:solidFill>
              <a:prstDash val="dash"/>
              <a:miter lim="800000"/>
              <a:headEnd/>
              <a:tailEnd/>
            </a:ln>
          </p:spPr>
        </p:sp>
        <p:sp>
          <p:nvSpPr>
            <p:cNvPr id="40"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5000"/>
                </a:schemeClr>
              </a:solidFill>
              <a:prstDash val="solid"/>
              <a:miter lim="800000"/>
              <a:headEnd/>
              <a:tailEnd/>
            </a:ln>
          </p:spPr>
        </p:sp>
        <p:sp>
          <p:nvSpPr>
            <p:cNvPr id="41"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5000"/>
                </a:schemeClr>
              </a:solidFill>
              <a:prstDash val="solid"/>
              <a:miter lim="800000"/>
              <a:headEnd/>
              <a:tailEnd/>
            </a:ln>
          </p:spPr>
        </p:sp>
        <p:sp>
          <p:nvSpPr>
            <p:cNvPr id="42"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4000"/>
                </a:schemeClr>
              </a:solidFill>
              <a:prstDash val="solid"/>
              <a:miter lim="800000"/>
              <a:headEnd/>
              <a:tailEnd/>
            </a:ln>
          </p:spPr>
        </p:sp>
        <p:sp>
          <p:nvSpPr>
            <p:cNvPr id="43"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3000"/>
                </a:schemeClr>
              </a:solidFill>
              <a:prstDash val="solid"/>
              <a:miter lim="800000"/>
              <a:headEnd/>
              <a:tailEnd/>
            </a:ln>
          </p:spPr>
        </p:sp>
        <p:sp>
          <p:nvSpPr>
            <p:cNvPr id="44"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3000"/>
                </a:schemeClr>
              </a:solidFill>
              <a:prstDash val="solid"/>
              <a:miter lim="800000"/>
              <a:headEnd/>
              <a:tailEnd/>
            </a:ln>
          </p:spPr>
        </p:sp>
        <p:sp>
          <p:nvSpPr>
            <p:cNvPr id="45"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2000"/>
                </a:schemeClr>
              </a:solidFill>
              <a:prstDash val="dash"/>
              <a:miter lim="800000"/>
              <a:headEnd/>
              <a:tailEnd/>
            </a:ln>
          </p:spPr>
        </p:sp>
        <p:sp>
          <p:nvSpPr>
            <p:cNvPr id="46"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2000"/>
                </a:schemeClr>
              </a:solidFill>
              <a:prstDash val="dash"/>
              <a:miter lim="800000"/>
              <a:headEnd/>
              <a:tailEnd/>
            </a:ln>
          </p:spPr>
        </p:sp>
        <p:sp>
          <p:nvSpPr>
            <p:cNvPr id="47"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2000"/>
                </a:schemeClr>
              </a:solidFill>
              <a:prstDash val="dashDot"/>
              <a:miter lim="800000"/>
              <a:headEnd/>
              <a:tailEnd/>
            </a:ln>
          </p:spPr>
        </p:sp>
        <p:sp>
          <p:nvSpPr>
            <p:cNvPr id="48"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2000"/>
                </a:schemeClr>
              </a:solidFill>
              <a:prstDash val="dashDot"/>
              <a:miter lim="800000"/>
              <a:headEnd/>
              <a:tailEnd/>
            </a:ln>
          </p:spPr>
        </p:sp>
        <p:sp>
          <p:nvSpPr>
            <p:cNvPr id="49"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2000"/>
                </a:schemeClr>
              </a:solidFill>
              <a:prstDash val="solid"/>
              <a:miter lim="800000"/>
              <a:headEnd/>
              <a:tailEnd/>
            </a:ln>
          </p:spPr>
        </p:sp>
        <p:sp>
          <p:nvSpPr>
            <p:cNvPr id="50"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2000"/>
                </a:schemeClr>
              </a:solidFill>
              <a:prstDash val="solid"/>
              <a:miter lim="800000"/>
              <a:headEnd/>
              <a:tailEnd/>
            </a:ln>
          </p:spPr>
        </p:sp>
        <p:sp>
          <p:nvSpPr>
            <p:cNvPr id="51"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1000"/>
                </a:schemeClr>
              </a:solidFill>
              <a:prstDash val="solid"/>
              <a:miter lim="800000"/>
              <a:headEnd/>
              <a:tailEnd/>
            </a:ln>
          </p:spPr>
        </p:sp>
        <p:sp>
          <p:nvSpPr>
            <p:cNvPr id="52"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1000"/>
                </a:schemeClr>
              </a:solidFill>
              <a:prstDash val="solid"/>
              <a:miter lim="800000"/>
              <a:headEnd/>
              <a:tailEnd/>
            </a:ln>
          </p:spPr>
        </p:sp>
        <p:sp>
          <p:nvSpPr>
            <p:cNvPr id="53"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p:spPr>
        </p:sp>
        <p:sp>
          <p:nvSpPr>
            <p:cNvPr id="54"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p:spPr>
        </p:sp>
        <p:sp>
          <p:nvSpPr>
            <p:cNvPr id="55"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p:spPr>
        </p:sp>
      </p:grpSp>
      <p:sp>
        <p:nvSpPr>
          <p:cNvPr id="2" name="Title 1">
            <a:extLst>
              <a:ext uri="{FF2B5EF4-FFF2-40B4-BE49-F238E27FC236}">
                <a16:creationId xmlns:a16="http://schemas.microsoft.com/office/drawing/2014/main" id="{9CBC91E4-2C9F-3944-B39B-F4751882C94B}"/>
              </a:ext>
            </a:extLst>
          </p:cNvPr>
          <p:cNvSpPr>
            <a:spLocks noGrp="1"/>
          </p:cNvSpPr>
          <p:nvPr>
            <p:ph type="title"/>
          </p:nvPr>
        </p:nvSpPr>
        <p:spPr>
          <a:xfrm>
            <a:off x="2004716" y="1263404"/>
            <a:ext cx="8239252" cy="3115075"/>
          </a:xfrm>
        </p:spPr>
        <p:txBody>
          <a:bodyPr vert="horz" lIns="228600" tIns="228600" rIns="228600" bIns="0" rtlCol="0" anchor="b">
            <a:normAutofit/>
          </a:bodyPr>
          <a:lstStyle/>
          <a:p>
            <a:pPr algn="l">
              <a:lnSpc>
                <a:spcPct val="80000"/>
              </a:lnSpc>
            </a:pPr>
            <a:r>
              <a:rPr lang="en-US" dirty="0">
                <a:solidFill>
                  <a:schemeClr val="tx1"/>
                </a:solidFill>
              </a:rPr>
              <a:t>Until the 1970s, the principle of shared governance protected the faculty’s autonomy and promoted partnership in the making of academic decisions.</a:t>
            </a:r>
            <a:br>
              <a:rPr 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1AD4B360-1CD3-8342-8644-D57D42ECBD07}"/>
              </a:ext>
            </a:extLst>
          </p:cNvPr>
          <p:cNvSpPr>
            <a:spLocks noGrp="1"/>
          </p:cNvSpPr>
          <p:nvPr>
            <p:ph idx="1"/>
          </p:nvPr>
        </p:nvSpPr>
        <p:spPr>
          <a:xfrm>
            <a:off x="2004716" y="4560432"/>
            <a:ext cx="8239253" cy="1228171"/>
          </a:xfrm>
        </p:spPr>
        <p:txBody>
          <a:bodyPr vert="horz" lIns="91440" tIns="0" rIns="91440" bIns="45720" rtlCol="0">
            <a:normAutofit/>
          </a:bodyPr>
          <a:lstStyle/>
          <a:p>
            <a:pPr marL="0" indent="0" algn="ctr">
              <a:lnSpc>
                <a:spcPct val="100000"/>
              </a:lnSpc>
              <a:buNone/>
            </a:pPr>
            <a:r>
              <a:rPr lang="en-US" sz="2400" b="1" dirty="0"/>
              <a:t>THE RISE OF THE NEW-LIBERAL UNIVERSITY</a:t>
            </a:r>
          </a:p>
        </p:txBody>
      </p:sp>
      <p:sp>
        <p:nvSpPr>
          <p:cNvPr id="57" name="Isosceles Triangle 56">
            <a:extLst>
              <a:ext uri="{FF2B5EF4-FFF2-40B4-BE49-F238E27FC236}">
                <a16:creationId xmlns:a16="http://schemas.microsoft.com/office/drawing/2014/main" id="{A4CD35EF-7348-4E64-8700-827E64EA4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35823" y="3320139"/>
            <a:ext cx="300774" cy="2592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tx1"/>
              </a:solidFill>
            </a:endParaRPr>
          </a:p>
        </p:txBody>
      </p:sp>
      <p:pic>
        <p:nvPicPr>
          <p:cNvPr id="5" name="Audio Recording Dec 1, 2020 at 1:24:37 PM" descr="Audio Recording Dec 1, 2020 at 1:24:37 PM">
            <a:hlinkClick r:id="" action="ppaction://media"/>
            <a:extLst>
              <a:ext uri="{FF2B5EF4-FFF2-40B4-BE49-F238E27FC236}">
                <a16:creationId xmlns:a16="http://schemas.microsoft.com/office/drawing/2014/main" id="{82B86DEA-5245-A544-82A2-BFA7B038A47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2688549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FC0C-8966-1A40-8A02-DCAA3DE826AB}"/>
              </a:ext>
            </a:extLst>
          </p:cNvPr>
          <p:cNvSpPr>
            <a:spLocks noGrp="1"/>
          </p:cNvSpPr>
          <p:nvPr>
            <p:ph type="title"/>
          </p:nvPr>
        </p:nvSpPr>
        <p:spPr/>
        <p:txBody>
          <a:bodyPr>
            <a:normAutofit fontScale="90000"/>
          </a:bodyPr>
          <a:lstStyle/>
          <a:p>
            <a:r>
              <a:rPr lang="en-US" dirty="0"/>
              <a:t> </a:t>
            </a:r>
            <a:br>
              <a:rPr lang="en-US" dirty="0"/>
            </a:br>
            <a:r>
              <a:rPr lang="en-US" dirty="0"/>
              <a:t>The Neo-Liberal OR</a:t>
            </a:r>
            <a:br>
              <a:rPr lang="en-US" dirty="0"/>
            </a:br>
            <a:r>
              <a:rPr lang="en-US" dirty="0"/>
              <a:t> Corporatized University</a:t>
            </a:r>
          </a:p>
        </p:txBody>
      </p:sp>
      <p:sp>
        <p:nvSpPr>
          <p:cNvPr id="3" name="Content Placeholder 2">
            <a:extLst>
              <a:ext uri="{FF2B5EF4-FFF2-40B4-BE49-F238E27FC236}">
                <a16:creationId xmlns:a16="http://schemas.microsoft.com/office/drawing/2014/main" id="{FDB0E9F6-FE55-8342-93F0-86E27040315F}"/>
              </a:ext>
            </a:extLst>
          </p:cNvPr>
          <p:cNvSpPr>
            <a:spLocks noGrp="1"/>
          </p:cNvSpPr>
          <p:nvPr>
            <p:ph idx="1"/>
          </p:nvPr>
        </p:nvSpPr>
        <p:spPr/>
        <p:txBody>
          <a:bodyPr/>
          <a:lstStyle/>
          <a:p>
            <a:r>
              <a:rPr lang="en-US" dirty="0"/>
              <a:t>That golden age of shared governance ended in the early 1970s, </a:t>
            </a:r>
          </a:p>
          <a:p>
            <a:r>
              <a:rPr lang="en-US" dirty="0"/>
              <a:t>“Desperate for savings and impatient with the presumed inefficiency of shared governance, administrators emulated the corporate world’s decision-making practices by clawing back much of the faculty’s power.”</a:t>
            </a:r>
          </a:p>
        </p:txBody>
      </p:sp>
      <p:pic>
        <p:nvPicPr>
          <p:cNvPr id="4" name="Audio Recording Dec 1, 2020 at 1:25:22 PM" descr="Audio Recording Dec 1, 2020 at 1:25:22 PM">
            <a:hlinkClick r:id="" action="ppaction://media"/>
            <a:extLst>
              <a:ext uri="{FF2B5EF4-FFF2-40B4-BE49-F238E27FC236}">
                <a16:creationId xmlns:a16="http://schemas.microsoft.com/office/drawing/2014/main" id="{0221124A-130E-FD4C-9D0B-E51014794D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49098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10">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12">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3"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A1BEB246-19BD-064F-B993-FED43D0A5049}"/>
              </a:ext>
            </a:extLst>
          </p:cNvPr>
          <p:cNvSpPr>
            <a:spLocks noGrp="1"/>
          </p:cNvSpPr>
          <p:nvPr>
            <p:ph type="title"/>
          </p:nvPr>
        </p:nvSpPr>
        <p:spPr>
          <a:xfrm>
            <a:off x="904877" y="795527"/>
            <a:ext cx="10488547" cy="1190912"/>
          </a:xfrm>
        </p:spPr>
        <p:txBody>
          <a:bodyPr>
            <a:normAutofit/>
          </a:bodyPr>
          <a:lstStyle/>
          <a:p>
            <a:r>
              <a:rPr lang="en-US" b="1" dirty="0">
                <a:solidFill>
                  <a:schemeClr val="accent1"/>
                </a:solidFill>
              </a:rPr>
              <a:t>Corporate Outsourcing</a:t>
            </a:r>
          </a:p>
        </p:txBody>
      </p:sp>
      <p:sp>
        <p:nvSpPr>
          <p:cNvPr id="64" name="Rectangle 3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4A32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using a computer sitting on top of a table&#10;&#10;Description automatically generated">
            <a:extLst>
              <a:ext uri="{FF2B5EF4-FFF2-40B4-BE49-F238E27FC236}">
                <a16:creationId xmlns:a16="http://schemas.microsoft.com/office/drawing/2014/main" id="{2A144A57-6F30-EE4D-B900-742539F52D6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6090" r="290" b="-1"/>
          <a:stretch/>
        </p:blipFill>
        <p:spPr>
          <a:xfrm>
            <a:off x="1103257" y="2416047"/>
            <a:ext cx="4626864" cy="3346704"/>
          </a:xfrm>
          <a:prstGeom prst="rect">
            <a:avLst/>
          </a:prstGeom>
          <a:ln w="12700">
            <a:noFill/>
          </a:ln>
        </p:spPr>
      </p:pic>
      <p:sp>
        <p:nvSpPr>
          <p:cNvPr id="3" name="Content Placeholder 2">
            <a:extLst>
              <a:ext uri="{FF2B5EF4-FFF2-40B4-BE49-F238E27FC236}">
                <a16:creationId xmlns:a16="http://schemas.microsoft.com/office/drawing/2014/main" id="{B6FF1DF5-D69C-3046-A373-7627486BBA55}"/>
              </a:ext>
            </a:extLst>
          </p:cNvPr>
          <p:cNvSpPr>
            <a:spLocks noGrp="1"/>
          </p:cNvSpPr>
          <p:nvPr>
            <p:ph idx="1"/>
          </p:nvPr>
        </p:nvSpPr>
        <p:spPr>
          <a:xfrm>
            <a:off x="6380703" y="2228850"/>
            <a:ext cx="5028928" cy="3699669"/>
          </a:xfrm>
        </p:spPr>
        <p:txBody>
          <a:bodyPr>
            <a:normAutofit lnSpcReduction="10000"/>
          </a:bodyPr>
          <a:lstStyle/>
          <a:p>
            <a:pPr>
              <a:lnSpc>
                <a:spcPct val="110000"/>
              </a:lnSpc>
              <a:buClr>
                <a:srgbClr val="F4A321"/>
              </a:buClr>
            </a:pPr>
            <a:r>
              <a:rPr lang="en-US" sz="1400" dirty="0"/>
              <a:t>At least since the 80’s, American universities have begun to rely on third party corporate vendors to supply many services that had previously been provided by universities, such as food or janitorial services</a:t>
            </a:r>
          </a:p>
          <a:p>
            <a:pPr>
              <a:lnSpc>
                <a:spcPct val="110000"/>
              </a:lnSpc>
              <a:buClr>
                <a:srgbClr val="F4A321"/>
              </a:buClr>
            </a:pPr>
            <a:r>
              <a:rPr lang="en-US" sz="1400" dirty="0"/>
              <a:t> A current prime example is the increased use of external vendors to provide online education </a:t>
            </a:r>
          </a:p>
          <a:p>
            <a:pPr>
              <a:lnSpc>
                <a:spcPct val="110000"/>
              </a:lnSpc>
              <a:buClr>
                <a:srgbClr val="F4A321"/>
              </a:buClr>
            </a:pPr>
            <a:r>
              <a:rPr lang="en-US" sz="1400" b="1" dirty="0"/>
              <a:t>This practice further erodes shared governance insofar as these vendors are neither faculty nor administrators, yet they are making decisions about the fundamentals of the university in ways that have a long-term impact.</a:t>
            </a:r>
          </a:p>
          <a:p>
            <a:pPr>
              <a:lnSpc>
                <a:spcPct val="110000"/>
              </a:lnSpc>
              <a:buClr>
                <a:srgbClr val="F4A321"/>
              </a:buClr>
            </a:pPr>
            <a:r>
              <a:rPr lang="en-US" sz="1400" b="1" dirty="0">
                <a:solidFill>
                  <a:schemeClr val="accent1"/>
                </a:solidFill>
              </a:rPr>
              <a:t>The practice also allows universities to mitigate the number of unionized individuals on campus</a:t>
            </a:r>
            <a:r>
              <a:rPr lang="en-US" sz="1400" dirty="0"/>
              <a:t>, as many of these companies are non-union or anti-union</a:t>
            </a:r>
          </a:p>
        </p:txBody>
      </p:sp>
      <p:sp>
        <p:nvSpPr>
          <p:cNvPr id="6" name="TextBox 5">
            <a:extLst>
              <a:ext uri="{FF2B5EF4-FFF2-40B4-BE49-F238E27FC236}">
                <a16:creationId xmlns:a16="http://schemas.microsoft.com/office/drawing/2014/main" id="{E334B0B3-2B42-3B45-9CB8-4AF8B3272223}"/>
              </a:ext>
            </a:extLst>
          </p:cNvPr>
          <p:cNvSpPr txBox="1"/>
          <p:nvPr/>
        </p:nvSpPr>
        <p:spPr>
          <a:xfrm>
            <a:off x="2926148" y="5562696"/>
            <a:ext cx="2803973"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internationaljournalofresearch.com/2019/03/27/benefits-of-online-learning-and-e-learning/">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pic>
        <p:nvPicPr>
          <p:cNvPr id="4" name="Audio Recording Dec 1, 2020 at 1:26:26 PM" descr="Audio Recording Dec 1, 2020 at 1:26:26 PM">
            <a:hlinkClick r:id="" action="ppaction://media"/>
            <a:extLst>
              <a:ext uri="{FF2B5EF4-FFF2-40B4-BE49-F238E27FC236}">
                <a16:creationId xmlns:a16="http://schemas.microsoft.com/office/drawing/2014/main" id="{F994E069-4094-984B-85D3-BA96447DE40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48090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4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8" name="Group 97">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9"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21" name="Rectangle 120">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C4F06E-F9D1-5E4C-B108-96F6DEEAACF8}"/>
              </a:ext>
            </a:extLst>
          </p:cNvPr>
          <p:cNvSpPr>
            <a:spLocks noGrp="1"/>
          </p:cNvSpPr>
          <p:nvPr>
            <p:ph type="title"/>
          </p:nvPr>
        </p:nvSpPr>
        <p:spPr>
          <a:xfrm>
            <a:off x="873978" y="1718735"/>
            <a:ext cx="5767566" cy="1072378"/>
          </a:xfrm>
        </p:spPr>
        <p:txBody>
          <a:bodyPr anchor="ctr">
            <a:normAutofit/>
          </a:bodyPr>
          <a:lstStyle/>
          <a:p>
            <a:r>
              <a:rPr lang="en-US" sz="3600" dirty="0"/>
              <a:t>The Transformation of AAUP</a:t>
            </a:r>
          </a:p>
        </p:txBody>
      </p:sp>
      <p:sp>
        <p:nvSpPr>
          <p:cNvPr id="3" name="Content Placeholder 2">
            <a:extLst>
              <a:ext uri="{FF2B5EF4-FFF2-40B4-BE49-F238E27FC236}">
                <a16:creationId xmlns:a16="http://schemas.microsoft.com/office/drawing/2014/main" id="{1E9C9835-509A-F142-93A5-F9CA73E2CA27}"/>
              </a:ext>
            </a:extLst>
          </p:cNvPr>
          <p:cNvSpPr>
            <a:spLocks noGrp="1"/>
          </p:cNvSpPr>
          <p:nvPr>
            <p:ph idx="1"/>
          </p:nvPr>
        </p:nvSpPr>
        <p:spPr>
          <a:xfrm>
            <a:off x="873102" y="2789239"/>
            <a:ext cx="5768442" cy="2683606"/>
          </a:xfrm>
        </p:spPr>
        <p:txBody>
          <a:bodyPr>
            <a:normAutofit/>
          </a:bodyPr>
          <a:lstStyle/>
          <a:p>
            <a:pPr>
              <a:lnSpc>
                <a:spcPct val="110000"/>
              </a:lnSpc>
              <a:buClr>
                <a:srgbClr val="8EBCEF"/>
              </a:buClr>
            </a:pPr>
            <a:r>
              <a:rPr lang="en-US" sz="1200" dirty="0">
                <a:solidFill>
                  <a:srgbClr val="FFFFFE"/>
                </a:solidFill>
              </a:rPr>
              <a:t>Because the labor movement has been associated with blue-collar workers,  academics initially found collective bargaining to be incompatible with their white-collar professionalism  </a:t>
            </a:r>
          </a:p>
          <a:p>
            <a:pPr>
              <a:lnSpc>
                <a:spcPct val="110000"/>
              </a:lnSpc>
              <a:buClr>
                <a:srgbClr val="8EBCEF"/>
              </a:buClr>
            </a:pPr>
            <a:r>
              <a:rPr lang="en-US" sz="1200" dirty="0">
                <a:solidFill>
                  <a:srgbClr val="FFFFFE"/>
                </a:solidFill>
              </a:rPr>
              <a:t>This was especially so given that they still assumed  s shared governance model was in place</a:t>
            </a:r>
          </a:p>
          <a:p>
            <a:pPr>
              <a:lnSpc>
                <a:spcPct val="110000"/>
              </a:lnSpc>
              <a:buClr>
                <a:srgbClr val="8EBCEF"/>
              </a:buClr>
            </a:pPr>
            <a:r>
              <a:rPr lang="en-US" sz="1200" dirty="0">
                <a:solidFill>
                  <a:srgbClr val="FFFFFE"/>
                </a:solidFill>
              </a:rPr>
              <a:t>In recognition of the changed nature of academic leadership practices and economic decisions, AAUP’s leaders decided to support those chapters that wanted to bargain collectively.  </a:t>
            </a:r>
          </a:p>
          <a:p>
            <a:pPr>
              <a:lnSpc>
                <a:spcPct val="110000"/>
              </a:lnSpc>
              <a:buClr>
                <a:srgbClr val="8EBCEF"/>
              </a:buClr>
            </a:pPr>
            <a:endParaRPr lang="en-US" sz="1200" dirty="0">
              <a:solidFill>
                <a:srgbClr val="FFFFFE"/>
              </a:solidFill>
            </a:endParaRPr>
          </a:p>
        </p:txBody>
      </p:sp>
      <p:pic>
        <p:nvPicPr>
          <p:cNvPr id="5" name="Picture 4" descr="A picture containing person, cat, game, holding&#10;&#10;Description automatically generated">
            <a:extLst>
              <a:ext uri="{FF2B5EF4-FFF2-40B4-BE49-F238E27FC236}">
                <a16:creationId xmlns:a16="http://schemas.microsoft.com/office/drawing/2014/main" id="{0F5F0C28-080F-A84A-A9EC-6967A4F17738}"/>
              </a:ext>
            </a:extLst>
          </p:cNvPr>
          <p:cNvPicPr>
            <a:picLocks noChangeAspect="1"/>
          </p:cNvPicPr>
          <p:nvPr/>
        </p:nvPicPr>
        <p:blipFill rotWithShape="1">
          <a:blip r:embed="rId5"/>
          <a:srcRect l="5998" r="9481" b="1"/>
          <a:stretch/>
        </p:blipFill>
        <p:spPr>
          <a:xfrm>
            <a:off x="7549862" y="227"/>
            <a:ext cx="4641833" cy="6858000"/>
          </a:xfrm>
          <a:prstGeom prst="rect">
            <a:avLst/>
          </a:prstGeom>
        </p:spPr>
      </p:pic>
      <p:pic>
        <p:nvPicPr>
          <p:cNvPr id="4" name="Audio Recording Dec 1, 2020 at 1:27:27 PM" descr="Audio Recording Dec 1, 2020 at 1:27:27 PM">
            <a:hlinkClick r:id="" action="ppaction://media"/>
            <a:extLst>
              <a:ext uri="{FF2B5EF4-FFF2-40B4-BE49-F238E27FC236}">
                <a16:creationId xmlns:a16="http://schemas.microsoft.com/office/drawing/2014/main" id="{6E65C88B-1517-5E4C-8CC1-D8CD81E651D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7672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945F-F1F4-0A48-A8AD-9524403CC10A}"/>
              </a:ext>
            </a:extLst>
          </p:cNvPr>
          <p:cNvSpPr>
            <a:spLocks noGrp="1"/>
          </p:cNvSpPr>
          <p:nvPr>
            <p:ph type="title"/>
          </p:nvPr>
        </p:nvSpPr>
        <p:spPr/>
        <p:txBody>
          <a:bodyPr>
            <a:normAutofit fontScale="90000"/>
          </a:bodyPr>
          <a:lstStyle/>
          <a:p>
            <a:r>
              <a:rPr lang="en-US" dirty="0"/>
              <a:t>1966 </a:t>
            </a:r>
            <a:br>
              <a:rPr lang="en-US" dirty="0"/>
            </a:br>
            <a:r>
              <a:rPr lang="en-US" dirty="0"/>
              <a:t>Document </a:t>
            </a:r>
            <a:br>
              <a:rPr lang="en-US" dirty="0"/>
            </a:br>
            <a:r>
              <a:rPr lang="en-US" dirty="0"/>
              <a:t>on Shared Governance</a:t>
            </a:r>
          </a:p>
        </p:txBody>
      </p:sp>
      <p:sp>
        <p:nvSpPr>
          <p:cNvPr id="3" name="Content Placeholder 2">
            <a:extLst>
              <a:ext uri="{FF2B5EF4-FFF2-40B4-BE49-F238E27FC236}">
                <a16:creationId xmlns:a16="http://schemas.microsoft.com/office/drawing/2014/main" id="{B4FF8F29-6A5E-9A4B-A71B-8C3267035691}"/>
              </a:ext>
            </a:extLst>
          </p:cNvPr>
          <p:cNvSpPr>
            <a:spLocks noGrp="1"/>
          </p:cNvSpPr>
          <p:nvPr>
            <p:ph idx="1"/>
          </p:nvPr>
        </p:nvSpPr>
        <p:spPr/>
        <p:txBody>
          <a:bodyPr/>
          <a:lstStyle/>
          <a:p>
            <a:r>
              <a:rPr lang="en-US" dirty="0"/>
              <a:t>Statement jointly formulated by AAUP, the American Council on Education (ACE) and the Association of Governing Boards of Universities and Colleges.</a:t>
            </a:r>
          </a:p>
          <a:p>
            <a:r>
              <a:rPr lang="en-US" dirty="0"/>
              <a:t>It lists the areas where faculty have </a:t>
            </a:r>
            <a:r>
              <a:rPr lang="en-US" b="1" u="sng" dirty="0"/>
              <a:t>primary</a:t>
            </a:r>
            <a:r>
              <a:rPr lang="en-US" dirty="0"/>
              <a:t> responsibility for the governing of the university</a:t>
            </a:r>
          </a:p>
          <a:p>
            <a:r>
              <a:rPr lang="en-US" dirty="0"/>
              <a:t>Unionized campuses can require these principles in their contracts. </a:t>
            </a:r>
          </a:p>
          <a:p>
            <a:r>
              <a:rPr lang="en-US" dirty="0"/>
              <a:t>On non-union campuses, they served as recommendations, and the only penalty for universities that violate these principles is AAUP censure</a:t>
            </a:r>
          </a:p>
          <a:p>
            <a:r>
              <a:rPr lang="en-US" dirty="0"/>
              <a:t>However, these principles do form the basis for most Faculty Handbooks</a:t>
            </a:r>
          </a:p>
          <a:p>
            <a:endParaRPr lang="en-US" dirty="0"/>
          </a:p>
        </p:txBody>
      </p:sp>
      <p:pic>
        <p:nvPicPr>
          <p:cNvPr id="4" name="Audio Recording Dec 1, 2020 at 1:30:16 PM" descr="Audio Recording Dec 1, 2020 at 1:30:16 PM">
            <a:hlinkClick r:id="" action="ppaction://media"/>
            <a:extLst>
              <a:ext uri="{FF2B5EF4-FFF2-40B4-BE49-F238E27FC236}">
                <a16:creationId xmlns:a16="http://schemas.microsoft.com/office/drawing/2014/main" id="{DC44FB08-059C-C44D-8843-2301693B23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21719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0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2508</Words>
  <Application>Microsoft Macintosh PowerPoint</Application>
  <PresentationFormat>Widescreen</PresentationFormat>
  <Paragraphs>168</Paragraphs>
  <Slides>35</Slides>
  <Notes>23</Notes>
  <HiddenSlides>0</HiddenSlides>
  <MMClips>46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Calibri Light</vt:lpstr>
      <vt:lpstr>Rockwell</vt:lpstr>
      <vt:lpstr>Wingdings</vt:lpstr>
      <vt:lpstr>Atlas</vt:lpstr>
      <vt:lpstr>Shared Governance The  AAUP “Red Book”  </vt:lpstr>
      <vt:lpstr>AAUP origins.  John Dewey and other concerned professors</vt:lpstr>
      <vt:lpstr>Faculty are partners with administrators</vt:lpstr>
      <vt:lpstr>Faculty no longer control the conditions of their own employment</vt:lpstr>
      <vt:lpstr>Until the 1970s, the principle of shared governance protected the faculty’s autonomy and promoted partnership in the making of academic decisions. </vt:lpstr>
      <vt:lpstr>  The Neo-Liberal OR  Corporatized University</vt:lpstr>
      <vt:lpstr>Corporate Outsourcing</vt:lpstr>
      <vt:lpstr>The Transformation of AAUP</vt:lpstr>
      <vt:lpstr>1966  Document  on Shared Governance</vt:lpstr>
      <vt:lpstr>Broad definition of faculty responsibilities  </vt:lpstr>
      <vt:lpstr>Teaching and research are the very reason universities exist</vt:lpstr>
      <vt:lpstr>Hiring and Firing</vt:lpstr>
      <vt:lpstr>On Termination of Appointments</vt:lpstr>
      <vt:lpstr>From the Statement on Governing Colleges and Universities</vt:lpstr>
      <vt:lpstr>Budget</vt:lpstr>
      <vt:lpstr>Hurricane Katrina, New Orleans, August 2005</vt:lpstr>
      <vt:lpstr>The devastating effect could not have been anticipated</vt:lpstr>
      <vt:lpstr>Extreme Financial and Human Loss</vt:lpstr>
      <vt:lpstr>Collapse of Shared Governance</vt:lpstr>
      <vt:lpstr>Force Mejeure</vt:lpstr>
      <vt:lpstr>Force Majeure</vt:lpstr>
      <vt:lpstr>The AAUP Contends that these schools failed </vt:lpstr>
      <vt:lpstr>The Crisis was used Opportunistically</vt:lpstr>
      <vt:lpstr>Report of an AAUP Special Committee: Hurricane Katrina and New Orleans Universities  </vt:lpstr>
      <vt:lpstr>AAUP’s Recommended Institutional Regulations</vt:lpstr>
      <vt:lpstr>Financial Exigency</vt:lpstr>
      <vt:lpstr>Union versus non-union</vt:lpstr>
      <vt:lpstr>Early definition</vt:lpstr>
      <vt:lpstr>The AAUP New Definition</vt:lpstr>
      <vt:lpstr>Faculty Involvement in Termination Decisions</vt:lpstr>
      <vt:lpstr>Tenure</vt:lpstr>
      <vt:lpstr>Role of Contingent Faculty</vt:lpstr>
      <vt:lpstr>Shared governance in a crisis</vt:lpstr>
      <vt:lpstr>The Educational Mission Must Come First</vt:lpstr>
      <vt:lpstr>Prepared by  Judith Grant, Ph.D. Political Science,  Ohio University A version of this was presented as part of the Save Ohio Higher Education webinar  in August of 2020  contact: grantj1@ohio.edu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Governance The  AAUP “Red Book”  </dc:title>
  <dc:creator>Grant, Judith</dc:creator>
  <cp:lastModifiedBy>Grant, Judith</cp:lastModifiedBy>
  <cp:revision>23</cp:revision>
  <dcterms:created xsi:type="dcterms:W3CDTF">2020-12-01T18:14:03Z</dcterms:created>
  <dcterms:modified xsi:type="dcterms:W3CDTF">2020-12-01T19:28:23Z</dcterms:modified>
</cp:coreProperties>
</file>